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7" r:id="rId1"/>
  </p:sldMasterIdLst>
  <p:notesMasterIdLst>
    <p:notesMasterId r:id="rId16"/>
  </p:notesMasterIdLst>
  <p:handoutMasterIdLst>
    <p:handoutMasterId r:id="rId17"/>
  </p:handoutMasterIdLst>
  <p:sldIdLst>
    <p:sldId id="290" r:id="rId2"/>
    <p:sldId id="289" r:id="rId3"/>
    <p:sldId id="283" r:id="rId4"/>
    <p:sldId id="284" r:id="rId5"/>
    <p:sldId id="285" r:id="rId6"/>
    <p:sldId id="291" r:id="rId7"/>
    <p:sldId id="292" r:id="rId8"/>
    <p:sldId id="293" r:id="rId9"/>
    <p:sldId id="286" r:id="rId10"/>
    <p:sldId id="294" r:id="rId11"/>
    <p:sldId id="295" r:id="rId12"/>
    <p:sldId id="288" r:id="rId13"/>
    <p:sldId id="278" r:id="rId14"/>
    <p:sldId id="269" r:id="rId15"/>
  </p:sldIdLst>
  <p:sldSz cx="9144000" cy="6858000" type="screen4x3"/>
  <p:notesSz cx="6797675" cy="9926638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7">
          <p15:clr>
            <a:srgbClr val="A4A3A4"/>
          </p15:clr>
        </p15:guide>
        <p15:guide id="2" pos="214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D4D4D"/>
    <a:srgbClr val="ABC8E7"/>
    <a:srgbClr val="F8A8A2"/>
    <a:srgbClr val="89B1DE"/>
    <a:srgbClr val="F37065"/>
    <a:srgbClr val="0072BC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34587" autoAdjust="0"/>
    <p:restoredTop sz="94639" autoAdjust="0"/>
  </p:normalViewPr>
  <p:slideViewPr>
    <p:cSldViewPr>
      <p:cViewPr varScale="1">
        <p:scale>
          <a:sx n="105" d="100"/>
          <a:sy n="105" d="100"/>
        </p:scale>
        <p:origin x="1338" y="11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87" d="100"/>
          <a:sy n="87" d="100"/>
        </p:scale>
        <p:origin x="-3798" y="-84"/>
      </p:cViewPr>
      <p:guideLst>
        <p:guide orient="horz" pos="3127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D5E8DF9-96AD-40EC-A4F7-330BA3FBA682}" type="datetimeFigureOut">
              <a:rPr lang="ru-RU" smtClean="0"/>
              <a:t>03.04.2018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542E62C-C6BF-45BF-91ED-7AF723EFCF2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6464333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CE75FA7-844E-429E-8096-05F75DD867F9}" type="datetimeFigureOut">
              <a:rPr lang="ru-RU" smtClean="0"/>
              <a:t>03.04.2018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4718AF1-EC64-417C-8C72-3FD2D4B387B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1942023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718AF1-EC64-417C-8C72-3FD2D4B387B7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5389542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gif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gif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Текстовой слайд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457200" y="548680"/>
            <a:ext cx="7715200" cy="868958"/>
          </a:xfrm>
        </p:spPr>
        <p:txBody>
          <a:bodyPr anchor="t">
            <a:noAutofit/>
          </a:bodyPr>
          <a:lstStyle>
            <a:lvl1pPr>
              <a:defRPr>
                <a:solidFill>
                  <a:srgbClr val="0072BC"/>
                </a:solidFill>
              </a:defRPr>
            </a:lvl1pPr>
          </a:lstStyle>
          <a:p>
            <a:r>
              <a:rPr lang="ru-RU" dirty="0" smtClean="0"/>
              <a:t>Название слайда, шрифт </a:t>
            </a:r>
            <a:r>
              <a:rPr lang="ru-RU" dirty="0" err="1" smtClean="0"/>
              <a:t>Arial</a:t>
            </a:r>
            <a:r>
              <a:rPr lang="ru-RU" dirty="0" smtClean="0"/>
              <a:t>, 2</a:t>
            </a:r>
            <a:r>
              <a:rPr lang="en-US" dirty="0" smtClean="0"/>
              <a:t>4</a:t>
            </a:r>
            <a:r>
              <a:rPr lang="ru-RU" dirty="0" smtClean="0"/>
              <a:t> </a:t>
            </a:r>
            <a:r>
              <a:rPr lang="ru-RU" dirty="0" err="1" smtClean="0"/>
              <a:t>пт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 hasCustomPrompt="1"/>
          </p:nvPr>
        </p:nvSpPr>
        <p:spPr>
          <a:xfrm>
            <a:off x="457200" y="1412776"/>
            <a:ext cx="7715200" cy="4680519"/>
          </a:xfrm>
        </p:spPr>
        <p:txBody>
          <a:bodyPr/>
          <a:lstStyle>
            <a:lvl1pPr>
              <a:defRPr/>
            </a:lvl1pPr>
          </a:lstStyle>
          <a:p>
            <a:pPr>
              <a:lnSpc>
                <a:spcPct val="150000"/>
              </a:lnSpc>
              <a:spcBef>
                <a:spcPts val="1800"/>
              </a:spcBef>
            </a:pPr>
            <a:r>
              <a:rPr lang="ru-RU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Текст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98640" y="6356350"/>
            <a:ext cx="2133600" cy="365125"/>
          </a:xfrm>
        </p:spPr>
        <p:txBody>
          <a:bodyPr/>
          <a:lstStyle/>
          <a:p>
            <a:fld id="{446074D7-7B97-4C60-B38F-D77E1B39E885}" type="datetime1">
              <a:rPr lang="ru-RU" smtClean="0"/>
              <a:t>03.04.2018</a:t>
            </a:fld>
            <a:endParaRPr lang="ru-RU"/>
          </a:p>
        </p:txBody>
      </p:sp>
      <p:sp>
        <p:nvSpPr>
          <p:cNvPr id="7" name="Номер слайда 9"/>
          <p:cNvSpPr>
            <a:spLocks noGrp="1"/>
          </p:cNvSpPr>
          <p:nvPr>
            <p:ph type="sldNum" sz="quarter" idx="12"/>
          </p:nvPr>
        </p:nvSpPr>
        <p:spPr>
          <a:xfrm>
            <a:off x="6876256" y="6381328"/>
            <a:ext cx="2133600" cy="365125"/>
          </a:xfrm>
        </p:spPr>
        <p:txBody>
          <a:bodyPr/>
          <a:lstStyle>
            <a:lvl1pPr>
              <a:defRPr sz="14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F0C3E1D0-B99E-411B-BCE4-D3E6DB7EA499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3" name="Объект 2"/>
          <p:cNvSpPr>
            <a:spLocks noGrp="1"/>
          </p:cNvSpPr>
          <p:nvPr>
            <p:ph idx="13" hasCustomPrompt="1"/>
          </p:nvPr>
        </p:nvSpPr>
        <p:spPr>
          <a:xfrm>
            <a:off x="457200" y="260648"/>
            <a:ext cx="7715200" cy="288032"/>
          </a:xfrm>
        </p:spPr>
        <p:txBody>
          <a:bodyPr/>
          <a:lstStyle>
            <a:lvl1pPr>
              <a:defRPr sz="1400"/>
            </a:lvl1pPr>
          </a:lstStyle>
          <a:p>
            <a:r>
              <a:rPr lang="ru-RU" sz="1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Название раздела, </a:t>
            </a:r>
            <a:r>
              <a:rPr lang="ru-RU" sz="10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Arial</a:t>
            </a:r>
            <a:r>
              <a:rPr lang="ru-RU" sz="1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10 пт.</a:t>
            </a:r>
            <a:endParaRPr lang="ru-RU" sz="1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0024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Свой смарт 2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457200" y="548680"/>
            <a:ext cx="7715200" cy="868958"/>
          </a:xfrm>
        </p:spPr>
        <p:txBody>
          <a:bodyPr anchor="t">
            <a:noAutofit/>
          </a:bodyPr>
          <a:lstStyle>
            <a:lvl1pPr>
              <a:defRPr>
                <a:solidFill>
                  <a:srgbClr val="0072BC"/>
                </a:solidFill>
              </a:defRPr>
            </a:lvl1pPr>
          </a:lstStyle>
          <a:p>
            <a:r>
              <a:rPr lang="ru-RU" dirty="0" smtClean="0"/>
              <a:t>Возможные стили презентации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 hasCustomPrompt="1"/>
          </p:nvPr>
        </p:nvSpPr>
        <p:spPr>
          <a:xfrm>
            <a:off x="457200" y="1412776"/>
            <a:ext cx="3394720" cy="4536504"/>
          </a:xfrm>
        </p:spPr>
        <p:txBody>
          <a:bodyPr/>
          <a:lstStyle>
            <a:lvl1pPr marL="0" indent="0">
              <a:buFont typeface="Arial" pitchFamily="34" charset="0"/>
              <a:buNone/>
              <a:defRPr sz="1400" baseline="0"/>
            </a:lvl1pPr>
            <a:lvl2pPr marL="742950" indent="-285750">
              <a:buFont typeface="Arial" pitchFamily="34" charset="0"/>
              <a:buChar char="►"/>
              <a:defRPr sz="1400" baseline="0"/>
            </a:lvl2pPr>
            <a:lvl3pPr>
              <a:defRPr baseline="0"/>
            </a:lvl3pPr>
            <a:lvl4pPr>
              <a:defRPr baseline="0"/>
            </a:lvl4pPr>
            <a:lvl5pPr>
              <a:defRPr/>
            </a:lvl5pPr>
            <a:lvl6pPr marL="2286000" indent="0">
              <a:buNone/>
              <a:defRPr/>
            </a:lvl6pPr>
          </a:lstStyle>
          <a:p>
            <a:pPr lvl="0"/>
            <a:r>
              <a:rPr lang="ru-RU" dirty="0" smtClean="0"/>
              <a:t>Текст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98640" y="6356350"/>
            <a:ext cx="2133600" cy="365125"/>
          </a:xfrm>
        </p:spPr>
        <p:txBody>
          <a:bodyPr/>
          <a:lstStyle/>
          <a:p>
            <a:fld id="{EFB904C4-4AB9-4D84-8905-B291CF4EBD02}" type="datetime1">
              <a:rPr lang="ru-RU" smtClean="0"/>
              <a:t>03.04.2018</a:t>
            </a:fld>
            <a:endParaRPr lang="ru-RU"/>
          </a:p>
        </p:txBody>
      </p:sp>
      <p:sp>
        <p:nvSpPr>
          <p:cNvPr id="7" name="Номер слайда 9"/>
          <p:cNvSpPr>
            <a:spLocks noGrp="1"/>
          </p:cNvSpPr>
          <p:nvPr>
            <p:ph type="sldNum" sz="quarter" idx="12"/>
          </p:nvPr>
        </p:nvSpPr>
        <p:spPr>
          <a:xfrm>
            <a:off x="6876256" y="6381328"/>
            <a:ext cx="2133600" cy="365125"/>
          </a:xfrm>
        </p:spPr>
        <p:txBody>
          <a:bodyPr/>
          <a:lstStyle>
            <a:lvl1pPr>
              <a:defRPr sz="14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F0C3E1D0-B99E-411B-BCE4-D3E6DB7EA499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0" name="Подзаголовок 2"/>
          <p:cNvSpPr txBox="1">
            <a:spLocks/>
          </p:cNvSpPr>
          <p:nvPr userDrawn="1"/>
        </p:nvSpPr>
        <p:spPr>
          <a:xfrm>
            <a:off x="496275" y="6369124"/>
            <a:ext cx="3528392" cy="51626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ClrTx/>
              <a:buSzPct val="80000"/>
              <a:buFont typeface="Arial" pitchFamily="34" charset="0"/>
              <a:buNone/>
              <a:defRPr sz="150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ClrTx/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Wingdings" pitchFamily="2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Wingdings" pitchFamily="2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000" dirty="0" smtClean="0">
                <a:solidFill>
                  <a:schemeClr val="tx1"/>
                </a:solidFill>
              </a:rPr>
              <a:t>Акционерное общество «Российский Банк поддержки малого и среднего предпринимательства»</a:t>
            </a:r>
            <a:endParaRPr lang="ru-RU" sz="1000" dirty="0">
              <a:solidFill>
                <a:schemeClr val="tx1"/>
              </a:solidFill>
            </a:endParaRPr>
          </a:p>
        </p:txBody>
      </p:sp>
      <p:sp>
        <p:nvSpPr>
          <p:cNvPr id="13" name="Объект 2"/>
          <p:cNvSpPr>
            <a:spLocks noGrp="1"/>
          </p:cNvSpPr>
          <p:nvPr>
            <p:ph idx="13" hasCustomPrompt="1"/>
          </p:nvPr>
        </p:nvSpPr>
        <p:spPr>
          <a:xfrm>
            <a:off x="457200" y="260648"/>
            <a:ext cx="7715200" cy="288032"/>
          </a:xfrm>
        </p:spPr>
        <p:txBody>
          <a:bodyPr/>
          <a:lstStyle>
            <a:lvl1pPr>
              <a:defRPr sz="1400"/>
            </a:lvl1pPr>
          </a:lstStyle>
          <a:p>
            <a:r>
              <a:rPr lang="ru-RU" sz="1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Название раздела, </a:t>
            </a:r>
            <a:r>
              <a:rPr lang="ru-RU" sz="10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Arial</a:t>
            </a:r>
            <a:r>
              <a:rPr lang="ru-RU" sz="1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10 пт.</a:t>
            </a:r>
            <a:endParaRPr lang="ru-RU" sz="1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5" name="Рисунок 4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9912" y="1052736"/>
            <a:ext cx="4779603" cy="5157192"/>
          </a:xfrm>
          <a:prstGeom prst="rect">
            <a:avLst/>
          </a:prstGeom>
        </p:spPr>
      </p:pic>
      <p:sp>
        <p:nvSpPr>
          <p:cNvPr id="9" name="Полилиния 8"/>
          <p:cNvSpPr/>
          <p:nvPr userDrawn="1"/>
        </p:nvSpPr>
        <p:spPr>
          <a:xfrm>
            <a:off x="4479010" y="1890793"/>
            <a:ext cx="3773837" cy="3525865"/>
          </a:xfrm>
          <a:custGeom>
            <a:avLst/>
            <a:gdLst>
              <a:gd name="connsiteX0" fmla="*/ 15498 w 3773837"/>
              <a:gd name="connsiteY0" fmla="*/ 0 h 3525865"/>
              <a:gd name="connsiteX1" fmla="*/ 3332136 w 3773837"/>
              <a:gd name="connsiteY1" fmla="*/ 0 h 3525865"/>
              <a:gd name="connsiteX2" fmla="*/ 3773837 w 3773837"/>
              <a:gd name="connsiteY2" fmla="*/ 1751309 h 3525865"/>
              <a:gd name="connsiteX3" fmla="*/ 3363132 w 3773837"/>
              <a:gd name="connsiteY3" fmla="*/ 3525865 h 3525865"/>
              <a:gd name="connsiteX4" fmla="*/ 0 w 3773837"/>
              <a:gd name="connsiteY4" fmla="*/ 3525865 h 3525865"/>
              <a:gd name="connsiteX5" fmla="*/ 418454 w 3773837"/>
              <a:gd name="connsiteY5" fmla="*/ 1720312 h 3525865"/>
              <a:gd name="connsiteX6" fmla="*/ 15498 w 3773837"/>
              <a:gd name="connsiteY6" fmla="*/ 0 h 35258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773837" h="3525865">
                <a:moveTo>
                  <a:pt x="15498" y="0"/>
                </a:moveTo>
                <a:lnTo>
                  <a:pt x="3332136" y="0"/>
                </a:lnTo>
                <a:lnTo>
                  <a:pt x="3773837" y="1751309"/>
                </a:lnTo>
                <a:lnTo>
                  <a:pt x="3363132" y="3525865"/>
                </a:lnTo>
                <a:lnTo>
                  <a:pt x="0" y="3525865"/>
                </a:lnTo>
                <a:lnTo>
                  <a:pt x="418454" y="1720312"/>
                </a:lnTo>
                <a:lnTo>
                  <a:pt x="15498" y="0"/>
                </a:lnTo>
                <a:close/>
              </a:path>
            </a:pathLst>
          </a:cu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/>
          <a:lstStyle/>
          <a:p>
            <a:pPr algn="l"/>
            <a:r>
              <a:rPr lang="ru-RU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Текст</a:t>
            </a:r>
            <a:endParaRPr lang="ru-RU" sz="1400" dirty="0">
              <a:solidFill>
                <a:schemeClr val="tx1">
                  <a:lumMod val="75000"/>
                  <a:lumOff val="2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4514752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Свой смарт 3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457200" y="548680"/>
            <a:ext cx="7715200" cy="868958"/>
          </a:xfrm>
        </p:spPr>
        <p:txBody>
          <a:bodyPr anchor="t">
            <a:noAutofit/>
          </a:bodyPr>
          <a:lstStyle>
            <a:lvl1pPr>
              <a:defRPr>
                <a:solidFill>
                  <a:srgbClr val="0072BC"/>
                </a:solidFill>
              </a:defRPr>
            </a:lvl1pPr>
          </a:lstStyle>
          <a:p>
            <a:r>
              <a:rPr lang="ru-RU" dirty="0" smtClean="0"/>
              <a:t>Возможные стили презентации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98640" y="6356350"/>
            <a:ext cx="2133600" cy="365125"/>
          </a:xfrm>
        </p:spPr>
        <p:txBody>
          <a:bodyPr/>
          <a:lstStyle/>
          <a:p>
            <a:fld id="{17209395-9309-40E7-BD11-3D5233B4DE8A}" type="datetime1">
              <a:rPr lang="ru-RU" smtClean="0"/>
              <a:t>03.04.2018</a:t>
            </a:fld>
            <a:endParaRPr lang="ru-RU"/>
          </a:p>
        </p:txBody>
      </p:sp>
      <p:sp>
        <p:nvSpPr>
          <p:cNvPr id="7" name="Номер слайда 9"/>
          <p:cNvSpPr>
            <a:spLocks noGrp="1"/>
          </p:cNvSpPr>
          <p:nvPr>
            <p:ph type="sldNum" sz="quarter" idx="12"/>
          </p:nvPr>
        </p:nvSpPr>
        <p:spPr>
          <a:xfrm>
            <a:off x="6876256" y="6381328"/>
            <a:ext cx="2133600" cy="365125"/>
          </a:xfrm>
        </p:spPr>
        <p:txBody>
          <a:bodyPr/>
          <a:lstStyle>
            <a:lvl1pPr>
              <a:defRPr sz="14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F0C3E1D0-B99E-411B-BCE4-D3E6DB7EA499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0" name="Подзаголовок 2"/>
          <p:cNvSpPr txBox="1">
            <a:spLocks/>
          </p:cNvSpPr>
          <p:nvPr userDrawn="1"/>
        </p:nvSpPr>
        <p:spPr>
          <a:xfrm>
            <a:off x="496275" y="6369124"/>
            <a:ext cx="3528392" cy="51626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ClrTx/>
              <a:buSzPct val="80000"/>
              <a:buFont typeface="Arial" pitchFamily="34" charset="0"/>
              <a:buNone/>
              <a:defRPr sz="150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ClrTx/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Wingdings" pitchFamily="2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Wingdings" pitchFamily="2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000" dirty="0" smtClean="0">
                <a:solidFill>
                  <a:schemeClr val="tx1"/>
                </a:solidFill>
              </a:rPr>
              <a:t>Акционерное общество «Российский Банк поддержки малого и среднего предпринимательства»</a:t>
            </a:r>
            <a:endParaRPr lang="ru-RU" sz="1000" dirty="0">
              <a:solidFill>
                <a:schemeClr val="tx1"/>
              </a:solidFill>
            </a:endParaRPr>
          </a:p>
        </p:txBody>
      </p:sp>
      <p:sp>
        <p:nvSpPr>
          <p:cNvPr id="13" name="Объект 2"/>
          <p:cNvSpPr>
            <a:spLocks noGrp="1"/>
          </p:cNvSpPr>
          <p:nvPr>
            <p:ph idx="13" hasCustomPrompt="1"/>
          </p:nvPr>
        </p:nvSpPr>
        <p:spPr>
          <a:xfrm>
            <a:off x="457200" y="260648"/>
            <a:ext cx="7715200" cy="288032"/>
          </a:xfrm>
        </p:spPr>
        <p:txBody>
          <a:bodyPr/>
          <a:lstStyle>
            <a:lvl1pPr>
              <a:defRPr sz="1400"/>
            </a:lvl1pPr>
          </a:lstStyle>
          <a:p>
            <a:r>
              <a:rPr lang="ru-RU" sz="1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Название раздела, </a:t>
            </a:r>
            <a:r>
              <a:rPr lang="ru-RU" sz="10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Arial</a:t>
            </a:r>
            <a:r>
              <a:rPr lang="ru-RU" sz="1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10 пт.</a:t>
            </a:r>
            <a:endParaRPr lang="ru-RU" sz="1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5" name="Рисунок 4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9912" y="1052736"/>
            <a:ext cx="4779603" cy="5157192"/>
          </a:xfrm>
          <a:prstGeom prst="rect">
            <a:avLst/>
          </a:prstGeom>
        </p:spPr>
      </p:pic>
      <p:sp>
        <p:nvSpPr>
          <p:cNvPr id="14" name="Объект 13"/>
          <p:cNvSpPr>
            <a:spLocks noGrp="1"/>
          </p:cNvSpPr>
          <p:nvPr>
            <p:ph sz="quarter" idx="14" hasCustomPrompt="1"/>
          </p:nvPr>
        </p:nvSpPr>
        <p:spPr>
          <a:xfrm>
            <a:off x="4787900" y="1844675"/>
            <a:ext cx="3097213" cy="360045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ru-RU" dirty="0" smtClean="0"/>
              <a:t>Текст</a:t>
            </a:r>
            <a:endParaRPr lang="ru-RU" dirty="0"/>
          </a:p>
        </p:txBody>
      </p:sp>
      <p:sp>
        <p:nvSpPr>
          <p:cNvPr id="16" name="Таблица 15"/>
          <p:cNvSpPr>
            <a:spLocks noGrp="1"/>
          </p:cNvSpPr>
          <p:nvPr>
            <p:ph type="tbl" sz="quarter" idx="15"/>
          </p:nvPr>
        </p:nvSpPr>
        <p:spPr>
          <a:xfrm>
            <a:off x="496888" y="1412875"/>
            <a:ext cx="3427412" cy="4464050"/>
          </a:xfrm>
        </p:spPr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1251119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С фотографией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457200" y="548680"/>
            <a:ext cx="7715200" cy="868958"/>
          </a:xfrm>
        </p:spPr>
        <p:txBody>
          <a:bodyPr anchor="t">
            <a:noAutofit/>
          </a:bodyPr>
          <a:lstStyle>
            <a:lvl1pPr>
              <a:defRPr>
                <a:solidFill>
                  <a:srgbClr val="0072BC"/>
                </a:solidFill>
              </a:defRPr>
            </a:lvl1pPr>
          </a:lstStyle>
          <a:p>
            <a:r>
              <a:rPr lang="ru-RU" dirty="0" smtClean="0"/>
              <a:t>Возможные стили презентации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 hasCustomPrompt="1"/>
          </p:nvPr>
        </p:nvSpPr>
        <p:spPr>
          <a:xfrm>
            <a:off x="4283968" y="1556792"/>
            <a:ext cx="3888432" cy="4536503"/>
          </a:xfrm>
        </p:spPr>
        <p:txBody>
          <a:bodyPr/>
          <a:lstStyle>
            <a:lvl1pPr marL="0" indent="0">
              <a:buFont typeface="Arial" pitchFamily="34" charset="0"/>
              <a:buNone/>
              <a:defRPr sz="1400" baseline="0"/>
            </a:lvl1pPr>
            <a:lvl2pPr marL="742950" indent="-285750">
              <a:buFont typeface="Arial" pitchFamily="34" charset="0"/>
              <a:buChar char="►"/>
              <a:defRPr sz="1400" baseline="0"/>
            </a:lvl2pPr>
            <a:lvl3pPr>
              <a:defRPr baseline="0"/>
            </a:lvl3pPr>
            <a:lvl4pPr>
              <a:defRPr baseline="0"/>
            </a:lvl4pPr>
            <a:lvl5pPr>
              <a:defRPr/>
            </a:lvl5pPr>
            <a:lvl6pPr marL="2286000" indent="0">
              <a:buNone/>
              <a:defRPr/>
            </a:lvl6pPr>
          </a:lstStyle>
          <a:p>
            <a:pPr lvl="0"/>
            <a:r>
              <a:rPr lang="ru-RU" dirty="0" smtClean="0"/>
              <a:t>Текст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98640" y="6356350"/>
            <a:ext cx="2133600" cy="365125"/>
          </a:xfrm>
        </p:spPr>
        <p:txBody>
          <a:bodyPr/>
          <a:lstStyle/>
          <a:p>
            <a:fld id="{C01A9621-8A2F-4758-BDC8-0E9D01EDB1AD}" type="datetime1">
              <a:rPr lang="ru-RU" smtClean="0"/>
              <a:t>03.04.2018</a:t>
            </a:fld>
            <a:endParaRPr lang="ru-RU"/>
          </a:p>
        </p:txBody>
      </p:sp>
      <p:sp>
        <p:nvSpPr>
          <p:cNvPr id="7" name="Номер слайда 9"/>
          <p:cNvSpPr>
            <a:spLocks noGrp="1"/>
          </p:cNvSpPr>
          <p:nvPr>
            <p:ph type="sldNum" sz="quarter" idx="12"/>
          </p:nvPr>
        </p:nvSpPr>
        <p:spPr>
          <a:xfrm>
            <a:off x="6876256" y="6381328"/>
            <a:ext cx="2133600" cy="365125"/>
          </a:xfrm>
        </p:spPr>
        <p:txBody>
          <a:bodyPr/>
          <a:lstStyle>
            <a:lvl1pPr>
              <a:defRPr sz="14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F0C3E1D0-B99E-411B-BCE4-D3E6DB7EA499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0" name="Подзаголовок 2"/>
          <p:cNvSpPr txBox="1">
            <a:spLocks/>
          </p:cNvSpPr>
          <p:nvPr userDrawn="1"/>
        </p:nvSpPr>
        <p:spPr>
          <a:xfrm>
            <a:off x="496275" y="6369124"/>
            <a:ext cx="3528392" cy="51626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ClrTx/>
              <a:buSzPct val="80000"/>
              <a:buFont typeface="Arial" pitchFamily="34" charset="0"/>
              <a:buNone/>
              <a:defRPr sz="150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ClrTx/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Wingdings" pitchFamily="2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Wingdings" pitchFamily="2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000" dirty="0" smtClean="0">
                <a:solidFill>
                  <a:schemeClr val="tx1"/>
                </a:solidFill>
              </a:rPr>
              <a:t>Акционерное общество «Российский Банк поддержки малого и среднего предпринимательства»</a:t>
            </a:r>
            <a:endParaRPr lang="ru-RU" sz="1000" dirty="0">
              <a:solidFill>
                <a:schemeClr val="tx1"/>
              </a:solidFill>
            </a:endParaRPr>
          </a:p>
        </p:txBody>
      </p:sp>
      <p:sp>
        <p:nvSpPr>
          <p:cNvPr id="13" name="Объект 2"/>
          <p:cNvSpPr>
            <a:spLocks noGrp="1"/>
          </p:cNvSpPr>
          <p:nvPr>
            <p:ph idx="13" hasCustomPrompt="1"/>
          </p:nvPr>
        </p:nvSpPr>
        <p:spPr>
          <a:xfrm>
            <a:off x="457200" y="260648"/>
            <a:ext cx="7715200" cy="288032"/>
          </a:xfrm>
        </p:spPr>
        <p:txBody>
          <a:bodyPr>
            <a:normAutofit/>
          </a:bodyPr>
          <a:lstStyle>
            <a:lvl1pPr>
              <a:defRPr sz="1000"/>
            </a:lvl1pPr>
          </a:lstStyle>
          <a:p>
            <a:r>
              <a:rPr lang="ru-RU" sz="1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Название раздела, </a:t>
            </a:r>
            <a:r>
              <a:rPr lang="ru-RU" sz="10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Arial</a:t>
            </a:r>
            <a:r>
              <a:rPr lang="ru-RU" sz="1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10 пт.</a:t>
            </a:r>
            <a:endParaRPr lang="ru-RU" sz="1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6" name="Рисунок 5"/>
          <p:cNvSpPr>
            <a:spLocks noGrp="1"/>
          </p:cNvSpPr>
          <p:nvPr>
            <p:ph type="pic" sz="quarter" idx="14"/>
          </p:nvPr>
        </p:nvSpPr>
        <p:spPr>
          <a:xfrm>
            <a:off x="496888" y="1557338"/>
            <a:ext cx="3600450" cy="3600450"/>
          </a:xfrm>
        </p:spPr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3662943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устой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457200" y="548680"/>
            <a:ext cx="7715200" cy="868958"/>
          </a:xfrm>
        </p:spPr>
        <p:txBody>
          <a:bodyPr anchor="t">
            <a:noAutofit/>
          </a:bodyPr>
          <a:lstStyle>
            <a:lvl1pPr>
              <a:defRPr>
                <a:solidFill>
                  <a:srgbClr val="0072BC"/>
                </a:solidFill>
              </a:defRPr>
            </a:lvl1pPr>
          </a:lstStyle>
          <a:p>
            <a:r>
              <a:rPr lang="ru-RU" dirty="0" smtClean="0"/>
              <a:t>Возможные стили презентации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98640" y="6356350"/>
            <a:ext cx="2133600" cy="365125"/>
          </a:xfrm>
        </p:spPr>
        <p:txBody>
          <a:bodyPr/>
          <a:lstStyle/>
          <a:p>
            <a:fld id="{C01A9621-8A2F-4758-BDC8-0E9D01EDB1AD}" type="datetime1">
              <a:rPr lang="ru-RU" smtClean="0"/>
              <a:t>03.04.2018</a:t>
            </a:fld>
            <a:endParaRPr lang="ru-RU"/>
          </a:p>
        </p:txBody>
      </p:sp>
      <p:sp>
        <p:nvSpPr>
          <p:cNvPr id="7" name="Номер слайда 9"/>
          <p:cNvSpPr>
            <a:spLocks noGrp="1"/>
          </p:cNvSpPr>
          <p:nvPr>
            <p:ph type="sldNum" sz="quarter" idx="12"/>
          </p:nvPr>
        </p:nvSpPr>
        <p:spPr>
          <a:xfrm>
            <a:off x="6876256" y="6381328"/>
            <a:ext cx="2133600" cy="365125"/>
          </a:xfrm>
        </p:spPr>
        <p:txBody>
          <a:bodyPr/>
          <a:lstStyle>
            <a:lvl1pPr>
              <a:defRPr sz="14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F0C3E1D0-B99E-411B-BCE4-D3E6DB7EA499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0" name="Подзаголовок 2"/>
          <p:cNvSpPr txBox="1">
            <a:spLocks/>
          </p:cNvSpPr>
          <p:nvPr userDrawn="1"/>
        </p:nvSpPr>
        <p:spPr>
          <a:xfrm>
            <a:off x="496275" y="6369124"/>
            <a:ext cx="3528392" cy="51626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ClrTx/>
              <a:buSzPct val="80000"/>
              <a:buFont typeface="Arial" pitchFamily="34" charset="0"/>
              <a:buNone/>
              <a:defRPr sz="150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ClrTx/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Wingdings" pitchFamily="2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Wingdings" pitchFamily="2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000" dirty="0" smtClean="0">
                <a:solidFill>
                  <a:schemeClr val="tx1"/>
                </a:solidFill>
              </a:rPr>
              <a:t>Акционерное общество «Российский Банк поддержки малого и среднего предпринимательства»</a:t>
            </a:r>
            <a:endParaRPr lang="ru-RU" sz="1000" dirty="0">
              <a:solidFill>
                <a:schemeClr val="tx1"/>
              </a:solidFill>
            </a:endParaRPr>
          </a:p>
        </p:txBody>
      </p:sp>
      <p:sp>
        <p:nvSpPr>
          <p:cNvPr id="13" name="Объект 2"/>
          <p:cNvSpPr>
            <a:spLocks noGrp="1"/>
          </p:cNvSpPr>
          <p:nvPr>
            <p:ph idx="13" hasCustomPrompt="1"/>
          </p:nvPr>
        </p:nvSpPr>
        <p:spPr>
          <a:xfrm>
            <a:off x="457200" y="260648"/>
            <a:ext cx="7715200" cy="288032"/>
          </a:xfrm>
        </p:spPr>
        <p:txBody>
          <a:bodyPr>
            <a:normAutofit/>
          </a:bodyPr>
          <a:lstStyle>
            <a:lvl1pPr>
              <a:defRPr sz="1000"/>
            </a:lvl1pPr>
          </a:lstStyle>
          <a:p>
            <a:r>
              <a:rPr lang="ru-RU" sz="1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Название раздела, </a:t>
            </a:r>
            <a:r>
              <a:rPr lang="ru-RU" sz="10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Arial</a:t>
            </a:r>
            <a:r>
              <a:rPr lang="ru-RU" sz="1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10 пт.</a:t>
            </a:r>
            <a:endParaRPr lang="ru-RU" sz="1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50770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Смарт-объект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457200" y="548680"/>
            <a:ext cx="7715200" cy="868958"/>
          </a:xfrm>
        </p:spPr>
        <p:txBody>
          <a:bodyPr anchor="t">
            <a:noAutofit/>
          </a:bodyPr>
          <a:lstStyle>
            <a:lvl1pPr>
              <a:defRPr>
                <a:solidFill>
                  <a:srgbClr val="0072BC"/>
                </a:solidFill>
              </a:defRPr>
            </a:lvl1pPr>
          </a:lstStyle>
          <a:p>
            <a:r>
              <a:rPr lang="ru-RU" dirty="0" smtClean="0"/>
              <a:t>Возможные стили презентации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98640" y="6356350"/>
            <a:ext cx="2133600" cy="365125"/>
          </a:xfrm>
        </p:spPr>
        <p:txBody>
          <a:bodyPr/>
          <a:lstStyle/>
          <a:p>
            <a:fld id="{C01A9621-8A2F-4758-BDC8-0E9D01EDB1AD}" type="datetime1">
              <a:rPr lang="ru-RU" smtClean="0"/>
              <a:t>03.04.2018</a:t>
            </a:fld>
            <a:endParaRPr lang="ru-RU"/>
          </a:p>
        </p:txBody>
      </p:sp>
      <p:sp>
        <p:nvSpPr>
          <p:cNvPr id="7" name="Номер слайда 9"/>
          <p:cNvSpPr>
            <a:spLocks noGrp="1"/>
          </p:cNvSpPr>
          <p:nvPr>
            <p:ph type="sldNum" sz="quarter" idx="12"/>
          </p:nvPr>
        </p:nvSpPr>
        <p:spPr>
          <a:xfrm>
            <a:off x="6876256" y="6381328"/>
            <a:ext cx="2133600" cy="365125"/>
          </a:xfrm>
        </p:spPr>
        <p:txBody>
          <a:bodyPr/>
          <a:lstStyle>
            <a:lvl1pPr>
              <a:defRPr sz="14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F0C3E1D0-B99E-411B-BCE4-D3E6DB7EA499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0" name="Подзаголовок 2"/>
          <p:cNvSpPr txBox="1">
            <a:spLocks/>
          </p:cNvSpPr>
          <p:nvPr userDrawn="1"/>
        </p:nvSpPr>
        <p:spPr>
          <a:xfrm>
            <a:off x="496275" y="6369124"/>
            <a:ext cx="3528392" cy="51626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ClrTx/>
              <a:buSzPct val="80000"/>
              <a:buFont typeface="Arial" pitchFamily="34" charset="0"/>
              <a:buNone/>
              <a:defRPr sz="150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ClrTx/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Wingdings" pitchFamily="2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Wingdings" pitchFamily="2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000" dirty="0" smtClean="0">
                <a:solidFill>
                  <a:schemeClr val="tx1"/>
                </a:solidFill>
              </a:rPr>
              <a:t>Акционерное общество «Российский Банк поддержки малого и среднего предпринимательства»</a:t>
            </a:r>
            <a:endParaRPr lang="ru-RU" sz="1000" dirty="0">
              <a:solidFill>
                <a:schemeClr val="tx1"/>
              </a:solidFill>
            </a:endParaRPr>
          </a:p>
        </p:txBody>
      </p:sp>
      <p:sp>
        <p:nvSpPr>
          <p:cNvPr id="13" name="Объект 2"/>
          <p:cNvSpPr>
            <a:spLocks noGrp="1"/>
          </p:cNvSpPr>
          <p:nvPr>
            <p:ph idx="13" hasCustomPrompt="1"/>
          </p:nvPr>
        </p:nvSpPr>
        <p:spPr>
          <a:xfrm>
            <a:off x="457200" y="260648"/>
            <a:ext cx="7715200" cy="288032"/>
          </a:xfrm>
        </p:spPr>
        <p:txBody>
          <a:bodyPr>
            <a:normAutofit/>
          </a:bodyPr>
          <a:lstStyle>
            <a:lvl1pPr>
              <a:defRPr sz="1000"/>
            </a:lvl1pPr>
          </a:lstStyle>
          <a:p>
            <a:r>
              <a:rPr lang="ru-RU" sz="1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Название раздела, </a:t>
            </a:r>
            <a:r>
              <a:rPr lang="ru-RU" sz="10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Arial</a:t>
            </a:r>
            <a:r>
              <a:rPr lang="ru-RU" sz="1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10 пт.</a:t>
            </a:r>
            <a:endParaRPr lang="ru-RU" sz="1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5" name="Рисунок SmartArt 4"/>
          <p:cNvSpPr>
            <a:spLocks noGrp="1"/>
          </p:cNvSpPr>
          <p:nvPr>
            <p:ph type="dgm" sz="quarter" idx="14"/>
          </p:nvPr>
        </p:nvSpPr>
        <p:spPr>
          <a:xfrm>
            <a:off x="467544" y="1412875"/>
            <a:ext cx="7704906" cy="4752975"/>
          </a:xfrm>
        </p:spPr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429051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Диаграмма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457200" y="548680"/>
            <a:ext cx="7715200" cy="868958"/>
          </a:xfrm>
        </p:spPr>
        <p:txBody>
          <a:bodyPr anchor="t">
            <a:noAutofit/>
          </a:bodyPr>
          <a:lstStyle>
            <a:lvl1pPr>
              <a:defRPr>
                <a:solidFill>
                  <a:srgbClr val="0072BC"/>
                </a:solidFill>
              </a:defRPr>
            </a:lvl1pPr>
          </a:lstStyle>
          <a:p>
            <a:r>
              <a:rPr lang="ru-RU" dirty="0" smtClean="0"/>
              <a:t>Возможные стили презентации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98640" y="6356350"/>
            <a:ext cx="2133600" cy="365125"/>
          </a:xfrm>
        </p:spPr>
        <p:txBody>
          <a:bodyPr/>
          <a:lstStyle/>
          <a:p>
            <a:fld id="{C01A9621-8A2F-4758-BDC8-0E9D01EDB1AD}" type="datetime1">
              <a:rPr lang="ru-RU" smtClean="0"/>
              <a:t>03.04.2018</a:t>
            </a:fld>
            <a:endParaRPr lang="ru-RU"/>
          </a:p>
        </p:txBody>
      </p:sp>
      <p:sp>
        <p:nvSpPr>
          <p:cNvPr id="7" name="Номер слайда 9"/>
          <p:cNvSpPr>
            <a:spLocks noGrp="1"/>
          </p:cNvSpPr>
          <p:nvPr>
            <p:ph type="sldNum" sz="quarter" idx="12"/>
          </p:nvPr>
        </p:nvSpPr>
        <p:spPr>
          <a:xfrm>
            <a:off x="6876256" y="6381328"/>
            <a:ext cx="2133600" cy="365125"/>
          </a:xfrm>
        </p:spPr>
        <p:txBody>
          <a:bodyPr/>
          <a:lstStyle>
            <a:lvl1pPr>
              <a:defRPr sz="14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F0C3E1D0-B99E-411B-BCE4-D3E6DB7EA499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0" name="Подзаголовок 2"/>
          <p:cNvSpPr txBox="1">
            <a:spLocks/>
          </p:cNvSpPr>
          <p:nvPr userDrawn="1"/>
        </p:nvSpPr>
        <p:spPr>
          <a:xfrm>
            <a:off x="496275" y="6369124"/>
            <a:ext cx="3528392" cy="51626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ClrTx/>
              <a:buSzPct val="80000"/>
              <a:buFont typeface="Arial" pitchFamily="34" charset="0"/>
              <a:buNone/>
              <a:defRPr sz="150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ClrTx/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Wingdings" pitchFamily="2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Wingdings" pitchFamily="2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000" dirty="0" smtClean="0">
                <a:solidFill>
                  <a:schemeClr val="tx1"/>
                </a:solidFill>
              </a:rPr>
              <a:t>Акционерное общество «Российский Банк поддержки малого и среднего предпринимательства»</a:t>
            </a:r>
            <a:endParaRPr lang="ru-RU" sz="1000" dirty="0">
              <a:solidFill>
                <a:schemeClr val="tx1"/>
              </a:solidFill>
            </a:endParaRPr>
          </a:p>
        </p:txBody>
      </p:sp>
      <p:sp>
        <p:nvSpPr>
          <p:cNvPr id="13" name="Объект 2"/>
          <p:cNvSpPr>
            <a:spLocks noGrp="1"/>
          </p:cNvSpPr>
          <p:nvPr>
            <p:ph idx="13" hasCustomPrompt="1"/>
          </p:nvPr>
        </p:nvSpPr>
        <p:spPr>
          <a:xfrm>
            <a:off x="457200" y="260648"/>
            <a:ext cx="7715200" cy="288032"/>
          </a:xfrm>
        </p:spPr>
        <p:txBody>
          <a:bodyPr>
            <a:normAutofit/>
          </a:bodyPr>
          <a:lstStyle>
            <a:lvl1pPr>
              <a:defRPr sz="1000"/>
            </a:lvl1pPr>
          </a:lstStyle>
          <a:p>
            <a:r>
              <a:rPr lang="ru-RU" sz="1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Название раздела, </a:t>
            </a:r>
            <a:r>
              <a:rPr lang="ru-RU" sz="10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Arial</a:t>
            </a:r>
            <a:r>
              <a:rPr lang="ru-RU" sz="1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10 пт.</a:t>
            </a:r>
            <a:endParaRPr lang="ru-RU" sz="1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6" name="Диаграмма 5"/>
          <p:cNvSpPr>
            <a:spLocks noGrp="1"/>
          </p:cNvSpPr>
          <p:nvPr>
            <p:ph type="chart" sz="quarter" idx="14"/>
          </p:nvPr>
        </p:nvSpPr>
        <p:spPr>
          <a:xfrm>
            <a:off x="467544" y="1412875"/>
            <a:ext cx="7704906" cy="4679950"/>
          </a:xfrm>
        </p:spPr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9052304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аблица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457200" y="548680"/>
            <a:ext cx="7715200" cy="868958"/>
          </a:xfrm>
        </p:spPr>
        <p:txBody>
          <a:bodyPr anchor="t">
            <a:noAutofit/>
          </a:bodyPr>
          <a:lstStyle>
            <a:lvl1pPr>
              <a:defRPr>
                <a:solidFill>
                  <a:srgbClr val="0072BC"/>
                </a:solidFill>
              </a:defRPr>
            </a:lvl1pPr>
          </a:lstStyle>
          <a:p>
            <a:r>
              <a:rPr lang="ru-RU" dirty="0" smtClean="0"/>
              <a:t>Возможные стили презентации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98640" y="6356350"/>
            <a:ext cx="2133600" cy="365125"/>
          </a:xfrm>
        </p:spPr>
        <p:txBody>
          <a:bodyPr/>
          <a:lstStyle/>
          <a:p>
            <a:fld id="{C01A9621-8A2F-4758-BDC8-0E9D01EDB1AD}" type="datetime1">
              <a:rPr lang="ru-RU" smtClean="0"/>
              <a:t>03.04.2018</a:t>
            </a:fld>
            <a:endParaRPr lang="ru-RU"/>
          </a:p>
        </p:txBody>
      </p:sp>
      <p:sp>
        <p:nvSpPr>
          <p:cNvPr id="7" name="Номер слайда 9"/>
          <p:cNvSpPr>
            <a:spLocks noGrp="1"/>
          </p:cNvSpPr>
          <p:nvPr>
            <p:ph type="sldNum" sz="quarter" idx="12"/>
          </p:nvPr>
        </p:nvSpPr>
        <p:spPr>
          <a:xfrm>
            <a:off x="6876256" y="6381328"/>
            <a:ext cx="2133600" cy="365125"/>
          </a:xfrm>
        </p:spPr>
        <p:txBody>
          <a:bodyPr/>
          <a:lstStyle>
            <a:lvl1pPr>
              <a:defRPr sz="14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F0C3E1D0-B99E-411B-BCE4-D3E6DB7EA499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0" name="Подзаголовок 2"/>
          <p:cNvSpPr txBox="1">
            <a:spLocks/>
          </p:cNvSpPr>
          <p:nvPr userDrawn="1"/>
        </p:nvSpPr>
        <p:spPr>
          <a:xfrm>
            <a:off x="496275" y="6369124"/>
            <a:ext cx="3528392" cy="51626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ClrTx/>
              <a:buSzPct val="80000"/>
              <a:buFont typeface="Arial" pitchFamily="34" charset="0"/>
              <a:buNone/>
              <a:defRPr sz="150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ClrTx/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Wingdings" pitchFamily="2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Wingdings" pitchFamily="2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000" dirty="0" smtClean="0">
                <a:solidFill>
                  <a:schemeClr val="tx1"/>
                </a:solidFill>
              </a:rPr>
              <a:t>Акционерное общество «Российский Банк поддержки малого и среднего предпринимательства»</a:t>
            </a:r>
            <a:endParaRPr lang="ru-RU" sz="1000" dirty="0">
              <a:solidFill>
                <a:schemeClr val="tx1"/>
              </a:solidFill>
            </a:endParaRPr>
          </a:p>
        </p:txBody>
      </p:sp>
      <p:sp>
        <p:nvSpPr>
          <p:cNvPr id="13" name="Объект 2"/>
          <p:cNvSpPr>
            <a:spLocks noGrp="1"/>
          </p:cNvSpPr>
          <p:nvPr>
            <p:ph idx="13" hasCustomPrompt="1"/>
          </p:nvPr>
        </p:nvSpPr>
        <p:spPr>
          <a:xfrm>
            <a:off x="457200" y="260648"/>
            <a:ext cx="7715200" cy="288032"/>
          </a:xfrm>
        </p:spPr>
        <p:txBody>
          <a:bodyPr>
            <a:normAutofit/>
          </a:bodyPr>
          <a:lstStyle>
            <a:lvl1pPr>
              <a:defRPr sz="1000"/>
            </a:lvl1pPr>
          </a:lstStyle>
          <a:p>
            <a:r>
              <a:rPr lang="ru-RU" sz="1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Название раздела, </a:t>
            </a:r>
            <a:r>
              <a:rPr lang="ru-RU" sz="10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Arial</a:t>
            </a:r>
            <a:r>
              <a:rPr lang="ru-RU" sz="1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10 пт.</a:t>
            </a:r>
            <a:endParaRPr lang="ru-RU" sz="1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5" name="Таблица 4"/>
          <p:cNvSpPr>
            <a:spLocks noGrp="1"/>
          </p:cNvSpPr>
          <p:nvPr>
            <p:ph type="tbl" sz="quarter" idx="14"/>
          </p:nvPr>
        </p:nvSpPr>
        <p:spPr>
          <a:xfrm>
            <a:off x="467544" y="1412875"/>
            <a:ext cx="7704906" cy="4464050"/>
          </a:xfrm>
        </p:spPr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076350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2_Титульный слайд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5436096" y="1484784"/>
            <a:ext cx="3528392" cy="1470025"/>
          </a:xfrm>
        </p:spPr>
        <p:txBody>
          <a:bodyPr lIns="0" tIns="0" rIns="0" bIns="0" anchor="t">
            <a:noAutofit/>
          </a:bodyPr>
          <a:lstStyle>
            <a:lvl1pPr algn="l">
              <a:defRPr sz="2400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ru-RU" dirty="0" smtClean="0"/>
              <a:t>Заголовок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ru-RU" dirty="0" smtClean="0"/>
              <a:t>презентации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ru-RU" dirty="0" smtClean="0"/>
              <a:t>шрифт </a:t>
            </a:r>
            <a:r>
              <a:rPr lang="ru-RU" dirty="0" err="1" smtClean="0"/>
              <a:t>Arial</a:t>
            </a:r>
            <a:r>
              <a:rPr lang="ru-RU" dirty="0" smtClean="0"/>
              <a:t> 2</a:t>
            </a:r>
            <a:r>
              <a:rPr lang="en-US" dirty="0" smtClean="0"/>
              <a:t>4</a:t>
            </a:r>
            <a:r>
              <a:rPr lang="ru-RU" dirty="0" smtClean="0"/>
              <a:t> пт.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5436096" y="3098825"/>
            <a:ext cx="3528392" cy="1032520"/>
          </a:xfrm>
        </p:spPr>
        <p:txBody>
          <a:bodyPr lIns="0" tIns="0" rIns="0" bIns="0">
            <a:normAutofit/>
          </a:bodyPr>
          <a:lstStyle>
            <a:lvl1pPr marL="0" indent="0" algn="l">
              <a:buNone/>
              <a:defRPr sz="15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dirty="0" smtClean="0"/>
              <a:t>Подзаголовок презентации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ru-RU" dirty="0" smtClean="0"/>
              <a:t>шрифт </a:t>
            </a:r>
            <a:r>
              <a:rPr lang="ru-RU" dirty="0" err="1" smtClean="0"/>
              <a:t>Arial</a:t>
            </a:r>
            <a:r>
              <a:rPr lang="ru-RU" dirty="0" smtClean="0"/>
              <a:t> 15 пт.</a:t>
            </a:r>
          </a:p>
        </p:txBody>
      </p:sp>
      <p:pic>
        <p:nvPicPr>
          <p:cNvPr id="20" name="Рисунок 19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48124" y="5157192"/>
            <a:ext cx="3590921" cy="1005458"/>
          </a:xfrm>
          <a:prstGeom prst="rect">
            <a:avLst/>
          </a:prstGeom>
        </p:spPr>
      </p:pic>
      <p:sp>
        <p:nvSpPr>
          <p:cNvPr id="9" name="Объект 2"/>
          <p:cNvSpPr>
            <a:spLocks noGrp="1"/>
          </p:cNvSpPr>
          <p:nvPr>
            <p:ph idx="13" hasCustomPrompt="1"/>
          </p:nvPr>
        </p:nvSpPr>
        <p:spPr>
          <a:xfrm>
            <a:off x="5442171" y="548680"/>
            <a:ext cx="2304256" cy="288032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000"/>
            </a:lvl1pPr>
          </a:lstStyle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ДД.ММ.ГГГГ</a:t>
            </a:r>
          </a:p>
        </p:txBody>
      </p:sp>
    </p:spTree>
    <p:extLst>
      <p:ext uri="{BB962C8B-B14F-4D97-AF65-F5344CB8AC3E}">
        <p14:creationId xmlns:p14="http://schemas.microsoft.com/office/powerpoint/2010/main" val="135067466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Типы булитов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457200" y="548680"/>
            <a:ext cx="7715200" cy="868958"/>
          </a:xfrm>
        </p:spPr>
        <p:txBody>
          <a:bodyPr anchor="t">
            <a:noAutofit/>
          </a:bodyPr>
          <a:lstStyle>
            <a:lvl1pPr>
              <a:defRPr>
                <a:solidFill>
                  <a:srgbClr val="0072BC"/>
                </a:solidFill>
              </a:defRPr>
            </a:lvl1pPr>
          </a:lstStyle>
          <a:p>
            <a:r>
              <a:rPr lang="ru-RU" dirty="0" smtClean="0"/>
              <a:t>Возможные стили презентации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 hasCustomPrompt="1"/>
          </p:nvPr>
        </p:nvSpPr>
        <p:spPr>
          <a:xfrm>
            <a:off x="457200" y="1412776"/>
            <a:ext cx="7715200" cy="4680519"/>
          </a:xfrm>
        </p:spPr>
        <p:txBody>
          <a:bodyPr/>
          <a:lstStyle>
            <a:lvl1pPr marL="0" indent="0">
              <a:buFont typeface="Arial" pitchFamily="34" charset="0"/>
              <a:buNone/>
              <a:defRPr sz="1400" baseline="0"/>
            </a:lvl1pPr>
            <a:lvl2pPr marL="742950" indent="-285750">
              <a:buFont typeface="Arial" pitchFamily="34" charset="0"/>
              <a:buChar char="►"/>
              <a:defRPr sz="1400" baseline="0"/>
            </a:lvl2pPr>
            <a:lvl3pPr>
              <a:defRPr baseline="0"/>
            </a:lvl3pPr>
            <a:lvl4pPr>
              <a:defRPr baseline="0"/>
            </a:lvl4pPr>
            <a:lvl5pPr>
              <a:defRPr/>
            </a:lvl5pPr>
            <a:lvl6pPr marL="2286000" indent="0">
              <a:buNone/>
              <a:defRPr/>
            </a:lvl6pPr>
          </a:lstStyle>
          <a:p>
            <a:pPr lvl="0"/>
            <a:r>
              <a:rPr lang="ru-RU" dirty="0" smtClean="0"/>
              <a:t>Типы </a:t>
            </a:r>
            <a:r>
              <a:rPr lang="ru-RU" dirty="0" err="1" smtClean="0"/>
              <a:t>булитов</a:t>
            </a:r>
            <a:endParaRPr lang="ru-RU" dirty="0" smtClean="0"/>
          </a:p>
          <a:p>
            <a:pPr lvl="1"/>
            <a:r>
              <a:rPr lang="ru-RU" dirty="0" smtClean="0"/>
              <a:t>Первый уровень</a:t>
            </a:r>
          </a:p>
          <a:p>
            <a:pPr lvl="2"/>
            <a:r>
              <a:rPr lang="ru-RU" dirty="0" smtClean="0"/>
              <a:t>Второй уровень</a:t>
            </a:r>
          </a:p>
          <a:p>
            <a:pPr lvl="3"/>
            <a:r>
              <a:rPr lang="ru-RU" dirty="0" smtClean="0"/>
              <a:t>Третий уровень</a:t>
            </a:r>
          </a:p>
          <a:p>
            <a:pPr lvl="4"/>
            <a:r>
              <a:rPr lang="ru-RU" dirty="0" smtClean="0"/>
              <a:t>Четвертый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98640" y="6356350"/>
            <a:ext cx="2133600" cy="365125"/>
          </a:xfrm>
        </p:spPr>
        <p:txBody>
          <a:bodyPr/>
          <a:lstStyle/>
          <a:p>
            <a:fld id="{C01A9621-8A2F-4758-BDC8-0E9D01EDB1AD}" type="datetime1">
              <a:rPr lang="ru-RU" smtClean="0"/>
              <a:t>03.04.2018</a:t>
            </a:fld>
            <a:endParaRPr lang="ru-RU"/>
          </a:p>
        </p:txBody>
      </p:sp>
      <p:sp>
        <p:nvSpPr>
          <p:cNvPr id="7" name="Номер слайда 9"/>
          <p:cNvSpPr>
            <a:spLocks noGrp="1"/>
          </p:cNvSpPr>
          <p:nvPr>
            <p:ph type="sldNum" sz="quarter" idx="12"/>
          </p:nvPr>
        </p:nvSpPr>
        <p:spPr>
          <a:xfrm>
            <a:off x="6876256" y="6381328"/>
            <a:ext cx="2133600" cy="365125"/>
          </a:xfrm>
        </p:spPr>
        <p:txBody>
          <a:bodyPr/>
          <a:lstStyle>
            <a:lvl1pPr>
              <a:defRPr sz="14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F0C3E1D0-B99E-411B-BCE4-D3E6DB7EA499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3" name="Объект 2"/>
          <p:cNvSpPr>
            <a:spLocks noGrp="1"/>
          </p:cNvSpPr>
          <p:nvPr>
            <p:ph idx="13" hasCustomPrompt="1"/>
          </p:nvPr>
        </p:nvSpPr>
        <p:spPr>
          <a:xfrm>
            <a:off x="457200" y="260648"/>
            <a:ext cx="7715200" cy="288032"/>
          </a:xfrm>
        </p:spPr>
        <p:txBody>
          <a:bodyPr/>
          <a:lstStyle>
            <a:lvl1pPr>
              <a:defRPr sz="1400"/>
            </a:lvl1pPr>
          </a:lstStyle>
          <a:p>
            <a:r>
              <a:rPr lang="ru-RU" sz="1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Название раздела, </a:t>
            </a:r>
            <a:r>
              <a:rPr lang="ru-RU" sz="10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Arial</a:t>
            </a:r>
            <a:r>
              <a:rPr lang="ru-RU" sz="1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10 пт.</a:t>
            </a:r>
            <a:endParaRPr lang="ru-RU" sz="1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78925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Заключительный слайд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2771800" y="1340768"/>
            <a:ext cx="4464496" cy="4752527"/>
          </a:xfrm>
        </p:spPr>
        <p:txBody>
          <a:bodyPr lIns="0" tIns="0" rIns="0" bIns="0" anchor="t">
            <a:noAutofit/>
          </a:bodyPr>
          <a:lstStyle>
            <a:lvl1pPr algn="l">
              <a:defRPr sz="2400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ru-RU" dirty="0" smtClean="0"/>
              <a:t>Заключительный текст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3326211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Титульный слайд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3203848" y="2895079"/>
            <a:ext cx="4032448" cy="1470025"/>
          </a:xfrm>
        </p:spPr>
        <p:txBody>
          <a:bodyPr lIns="0" tIns="0" rIns="0" bIns="0" anchor="t">
            <a:noAutofit/>
          </a:bodyPr>
          <a:lstStyle>
            <a:lvl1pPr algn="l">
              <a:defRPr sz="2400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ru-RU" dirty="0" smtClean="0"/>
              <a:t>Заголовок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ru-RU" dirty="0" smtClean="0"/>
              <a:t>презентации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ru-RU" dirty="0" smtClean="0"/>
              <a:t>шрифт </a:t>
            </a:r>
            <a:r>
              <a:rPr lang="ru-RU" dirty="0" err="1" smtClean="0"/>
              <a:t>Arial</a:t>
            </a:r>
            <a:r>
              <a:rPr lang="ru-RU" dirty="0" smtClean="0"/>
              <a:t> 2</a:t>
            </a:r>
            <a:r>
              <a:rPr lang="en-US" dirty="0" smtClean="0"/>
              <a:t>4</a:t>
            </a:r>
            <a:r>
              <a:rPr lang="ru-RU" dirty="0" smtClean="0"/>
              <a:t> пт.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3203848" y="4509120"/>
            <a:ext cx="4032448" cy="1032520"/>
          </a:xfrm>
        </p:spPr>
        <p:txBody>
          <a:bodyPr lIns="0" tIns="0" rIns="0" bIns="0">
            <a:normAutofit/>
          </a:bodyPr>
          <a:lstStyle>
            <a:lvl1pPr marL="0" indent="0" algn="l">
              <a:buNone/>
              <a:defRPr sz="15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dirty="0" smtClean="0"/>
              <a:t>Подзаголовок презентации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ru-RU" dirty="0" smtClean="0"/>
              <a:t>шрифт </a:t>
            </a:r>
            <a:r>
              <a:rPr lang="ru-RU" dirty="0" err="1" smtClean="0"/>
              <a:t>Arial</a:t>
            </a:r>
            <a:r>
              <a:rPr lang="ru-RU" dirty="0" smtClean="0"/>
              <a:t> 15 пт.</a:t>
            </a:r>
          </a:p>
        </p:txBody>
      </p:sp>
      <p:pic>
        <p:nvPicPr>
          <p:cNvPr id="20" name="Рисунок 19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476672"/>
            <a:ext cx="3590921" cy="1005458"/>
          </a:xfrm>
          <a:prstGeom prst="rect">
            <a:avLst/>
          </a:prstGeom>
        </p:spPr>
      </p:pic>
      <p:sp>
        <p:nvSpPr>
          <p:cNvPr id="22" name="Объект 2"/>
          <p:cNvSpPr>
            <a:spLocks noGrp="1"/>
          </p:cNvSpPr>
          <p:nvPr>
            <p:ph idx="13" hasCustomPrompt="1"/>
          </p:nvPr>
        </p:nvSpPr>
        <p:spPr>
          <a:xfrm>
            <a:off x="3203848" y="6237312"/>
            <a:ext cx="4032448" cy="288032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000"/>
            </a:lvl1pPr>
          </a:lstStyle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ДД.ММ.ГГГГ</a:t>
            </a:r>
          </a:p>
        </p:txBody>
      </p:sp>
    </p:spTree>
    <p:extLst>
      <p:ext uri="{BB962C8B-B14F-4D97-AF65-F5344CB8AC3E}">
        <p14:creationId xmlns:p14="http://schemas.microsoft.com/office/powerpoint/2010/main" val="91262396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олилиния 7"/>
          <p:cNvSpPr/>
          <p:nvPr userDrawn="1"/>
        </p:nvSpPr>
        <p:spPr>
          <a:xfrm>
            <a:off x="3890075" y="1"/>
            <a:ext cx="5253925" cy="6857999"/>
          </a:xfrm>
          <a:custGeom>
            <a:avLst/>
            <a:gdLst>
              <a:gd name="connsiteX0" fmla="*/ 286718 w 5253925"/>
              <a:gd name="connsiteY0" fmla="*/ 0 h 6873498"/>
              <a:gd name="connsiteX1" fmla="*/ 5253925 w 5253925"/>
              <a:gd name="connsiteY1" fmla="*/ 0 h 6873498"/>
              <a:gd name="connsiteX2" fmla="*/ 5253925 w 5253925"/>
              <a:gd name="connsiteY2" fmla="*/ 6873498 h 6873498"/>
              <a:gd name="connsiteX3" fmla="*/ 0 w 5253925"/>
              <a:gd name="connsiteY3" fmla="*/ 6873498 h 6873498"/>
              <a:gd name="connsiteX4" fmla="*/ 1108128 w 5253925"/>
              <a:gd name="connsiteY4" fmla="*/ 2084522 h 6873498"/>
              <a:gd name="connsiteX5" fmla="*/ 286718 w 5253925"/>
              <a:gd name="connsiteY5" fmla="*/ 0 h 6873498"/>
              <a:gd name="connsiteX0" fmla="*/ 294467 w 5253925"/>
              <a:gd name="connsiteY0" fmla="*/ 15499 h 6873498"/>
              <a:gd name="connsiteX1" fmla="*/ 5253925 w 5253925"/>
              <a:gd name="connsiteY1" fmla="*/ 0 h 6873498"/>
              <a:gd name="connsiteX2" fmla="*/ 5253925 w 5253925"/>
              <a:gd name="connsiteY2" fmla="*/ 6873498 h 6873498"/>
              <a:gd name="connsiteX3" fmla="*/ 0 w 5253925"/>
              <a:gd name="connsiteY3" fmla="*/ 6873498 h 6873498"/>
              <a:gd name="connsiteX4" fmla="*/ 1108128 w 5253925"/>
              <a:gd name="connsiteY4" fmla="*/ 2084522 h 6873498"/>
              <a:gd name="connsiteX5" fmla="*/ 294467 w 5253925"/>
              <a:gd name="connsiteY5" fmla="*/ 15499 h 6873498"/>
              <a:gd name="connsiteX0" fmla="*/ 294467 w 5253925"/>
              <a:gd name="connsiteY0" fmla="*/ 0 h 6857999"/>
              <a:gd name="connsiteX1" fmla="*/ 5114440 w 5253925"/>
              <a:gd name="connsiteY1" fmla="*/ 193728 h 6857999"/>
              <a:gd name="connsiteX2" fmla="*/ 5253925 w 5253925"/>
              <a:gd name="connsiteY2" fmla="*/ 6857999 h 6857999"/>
              <a:gd name="connsiteX3" fmla="*/ 0 w 5253925"/>
              <a:gd name="connsiteY3" fmla="*/ 6857999 h 6857999"/>
              <a:gd name="connsiteX4" fmla="*/ 1108128 w 5253925"/>
              <a:gd name="connsiteY4" fmla="*/ 2069023 h 6857999"/>
              <a:gd name="connsiteX5" fmla="*/ 294467 w 5253925"/>
              <a:gd name="connsiteY5" fmla="*/ 0 h 6857999"/>
              <a:gd name="connsiteX0" fmla="*/ 294467 w 5253925"/>
              <a:gd name="connsiteY0" fmla="*/ 0 h 6857999"/>
              <a:gd name="connsiteX1" fmla="*/ 5253925 w 5253925"/>
              <a:gd name="connsiteY1" fmla="*/ 0 h 6857999"/>
              <a:gd name="connsiteX2" fmla="*/ 5253925 w 5253925"/>
              <a:gd name="connsiteY2" fmla="*/ 6857999 h 6857999"/>
              <a:gd name="connsiteX3" fmla="*/ 0 w 5253925"/>
              <a:gd name="connsiteY3" fmla="*/ 6857999 h 6857999"/>
              <a:gd name="connsiteX4" fmla="*/ 1108128 w 5253925"/>
              <a:gd name="connsiteY4" fmla="*/ 2069023 h 6857999"/>
              <a:gd name="connsiteX5" fmla="*/ 294467 w 5253925"/>
              <a:gd name="connsiteY5" fmla="*/ 0 h 6857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253925" h="6857999">
                <a:moveTo>
                  <a:pt x="294467" y="0"/>
                </a:moveTo>
                <a:lnTo>
                  <a:pt x="5253925" y="0"/>
                </a:lnTo>
                <a:lnTo>
                  <a:pt x="5253925" y="6857999"/>
                </a:lnTo>
                <a:lnTo>
                  <a:pt x="0" y="6857999"/>
                </a:lnTo>
                <a:lnTo>
                  <a:pt x="1108128" y="2069023"/>
                </a:lnTo>
                <a:lnTo>
                  <a:pt x="294467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5436096" y="1484784"/>
            <a:ext cx="3528392" cy="1470025"/>
          </a:xfrm>
        </p:spPr>
        <p:txBody>
          <a:bodyPr lIns="0" tIns="0" rIns="0" bIns="0" anchor="t">
            <a:noAutofit/>
          </a:bodyPr>
          <a:lstStyle>
            <a:lvl1pPr algn="l">
              <a:defRPr sz="2400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ru-RU" dirty="0" smtClean="0"/>
              <a:t>Заголовок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ru-RU" dirty="0" smtClean="0"/>
              <a:t>презентации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ru-RU" dirty="0" smtClean="0"/>
              <a:t>шрифт </a:t>
            </a:r>
            <a:r>
              <a:rPr lang="ru-RU" dirty="0" err="1" smtClean="0"/>
              <a:t>Arial</a:t>
            </a:r>
            <a:r>
              <a:rPr lang="ru-RU" dirty="0" smtClean="0"/>
              <a:t> 2</a:t>
            </a:r>
            <a:r>
              <a:rPr lang="en-US" dirty="0" smtClean="0"/>
              <a:t>4</a:t>
            </a:r>
            <a:r>
              <a:rPr lang="ru-RU" dirty="0" smtClean="0"/>
              <a:t> пт.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5436096" y="3098825"/>
            <a:ext cx="3528392" cy="1032520"/>
          </a:xfrm>
        </p:spPr>
        <p:txBody>
          <a:bodyPr lIns="0" tIns="0" rIns="0" bIns="0">
            <a:normAutofit/>
          </a:bodyPr>
          <a:lstStyle>
            <a:lvl1pPr marL="0" indent="0" algn="l">
              <a:buNone/>
              <a:defRPr sz="15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dirty="0" smtClean="0"/>
              <a:t>Подзаголовок презентации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ru-RU" dirty="0" smtClean="0"/>
              <a:t>шрифт </a:t>
            </a:r>
            <a:r>
              <a:rPr lang="ru-RU" dirty="0" err="1" smtClean="0"/>
              <a:t>Arial</a:t>
            </a:r>
            <a:r>
              <a:rPr lang="ru-RU" dirty="0" smtClean="0"/>
              <a:t> 15 пт.</a:t>
            </a:r>
          </a:p>
        </p:txBody>
      </p:sp>
      <p:pic>
        <p:nvPicPr>
          <p:cNvPr id="20" name="Рисунок 1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48124" y="5157192"/>
            <a:ext cx="3590921" cy="1005458"/>
          </a:xfrm>
          <a:prstGeom prst="rect">
            <a:avLst/>
          </a:prstGeom>
        </p:spPr>
      </p:pic>
      <p:sp>
        <p:nvSpPr>
          <p:cNvPr id="14" name="Объект 2"/>
          <p:cNvSpPr>
            <a:spLocks noGrp="1"/>
          </p:cNvSpPr>
          <p:nvPr>
            <p:ph idx="13" hasCustomPrompt="1"/>
          </p:nvPr>
        </p:nvSpPr>
        <p:spPr>
          <a:xfrm>
            <a:off x="5442171" y="548680"/>
            <a:ext cx="2304256" cy="288032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000"/>
            </a:lvl1pPr>
          </a:lstStyle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ДД.ММ.ГГГГ</a:t>
            </a:r>
          </a:p>
        </p:txBody>
      </p:sp>
    </p:spTree>
    <p:extLst>
      <p:ext uri="{BB962C8B-B14F-4D97-AF65-F5344CB8AC3E}">
        <p14:creationId xmlns:p14="http://schemas.microsoft.com/office/powerpoint/2010/main" val="416371791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Слайд-разделител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олилиния 5"/>
          <p:cNvSpPr/>
          <p:nvPr userDrawn="1"/>
        </p:nvSpPr>
        <p:spPr>
          <a:xfrm>
            <a:off x="-10260" y="550518"/>
            <a:ext cx="7678604" cy="5752892"/>
          </a:xfrm>
          <a:custGeom>
            <a:avLst/>
            <a:gdLst>
              <a:gd name="connsiteX0" fmla="*/ 286718 w 5253925"/>
              <a:gd name="connsiteY0" fmla="*/ 0 h 6873498"/>
              <a:gd name="connsiteX1" fmla="*/ 5253925 w 5253925"/>
              <a:gd name="connsiteY1" fmla="*/ 0 h 6873498"/>
              <a:gd name="connsiteX2" fmla="*/ 5253925 w 5253925"/>
              <a:gd name="connsiteY2" fmla="*/ 6873498 h 6873498"/>
              <a:gd name="connsiteX3" fmla="*/ 0 w 5253925"/>
              <a:gd name="connsiteY3" fmla="*/ 6873498 h 6873498"/>
              <a:gd name="connsiteX4" fmla="*/ 1108128 w 5253925"/>
              <a:gd name="connsiteY4" fmla="*/ 2084522 h 6873498"/>
              <a:gd name="connsiteX5" fmla="*/ 286718 w 5253925"/>
              <a:gd name="connsiteY5" fmla="*/ 0 h 6873498"/>
              <a:gd name="connsiteX0" fmla="*/ 294467 w 5253925"/>
              <a:gd name="connsiteY0" fmla="*/ 15499 h 6873498"/>
              <a:gd name="connsiteX1" fmla="*/ 5253925 w 5253925"/>
              <a:gd name="connsiteY1" fmla="*/ 0 h 6873498"/>
              <a:gd name="connsiteX2" fmla="*/ 5253925 w 5253925"/>
              <a:gd name="connsiteY2" fmla="*/ 6873498 h 6873498"/>
              <a:gd name="connsiteX3" fmla="*/ 0 w 5253925"/>
              <a:gd name="connsiteY3" fmla="*/ 6873498 h 6873498"/>
              <a:gd name="connsiteX4" fmla="*/ 1108128 w 5253925"/>
              <a:gd name="connsiteY4" fmla="*/ 2084522 h 6873498"/>
              <a:gd name="connsiteX5" fmla="*/ 294467 w 5253925"/>
              <a:gd name="connsiteY5" fmla="*/ 15499 h 6873498"/>
              <a:gd name="connsiteX0" fmla="*/ 294467 w 5253925"/>
              <a:gd name="connsiteY0" fmla="*/ 0 h 6857999"/>
              <a:gd name="connsiteX1" fmla="*/ 5114440 w 5253925"/>
              <a:gd name="connsiteY1" fmla="*/ 193728 h 6857999"/>
              <a:gd name="connsiteX2" fmla="*/ 5253925 w 5253925"/>
              <a:gd name="connsiteY2" fmla="*/ 6857999 h 6857999"/>
              <a:gd name="connsiteX3" fmla="*/ 0 w 5253925"/>
              <a:gd name="connsiteY3" fmla="*/ 6857999 h 6857999"/>
              <a:gd name="connsiteX4" fmla="*/ 1108128 w 5253925"/>
              <a:gd name="connsiteY4" fmla="*/ 2069023 h 6857999"/>
              <a:gd name="connsiteX5" fmla="*/ 294467 w 5253925"/>
              <a:gd name="connsiteY5" fmla="*/ 0 h 6857999"/>
              <a:gd name="connsiteX0" fmla="*/ 294467 w 5253925"/>
              <a:gd name="connsiteY0" fmla="*/ 0 h 6857999"/>
              <a:gd name="connsiteX1" fmla="*/ 5253925 w 5253925"/>
              <a:gd name="connsiteY1" fmla="*/ 0 h 6857999"/>
              <a:gd name="connsiteX2" fmla="*/ 5253925 w 5253925"/>
              <a:gd name="connsiteY2" fmla="*/ 6857999 h 6857999"/>
              <a:gd name="connsiteX3" fmla="*/ 0 w 5253925"/>
              <a:gd name="connsiteY3" fmla="*/ 6857999 h 6857999"/>
              <a:gd name="connsiteX4" fmla="*/ 1108128 w 5253925"/>
              <a:gd name="connsiteY4" fmla="*/ 2069023 h 6857999"/>
              <a:gd name="connsiteX5" fmla="*/ 294467 w 5253925"/>
              <a:gd name="connsiteY5" fmla="*/ 0 h 6857999"/>
              <a:gd name="connsiteX0" fmla="*/ 4207789 w 9167247"/>
              <a:gd name="connsiteY0" fmla="*/ 0 h 6857999"/>
              <a:gd name="connsiteX1" fmla="*/ 0 w 9167247"/>
              <a:gd name="connsiteY1" fmla="*/ 0 h 6857999"/>
              <a:gd name="connsiteX2" fmla="*/ 9167247 w 9167247"/>
              <a:gd name="connsiteY2" fmla="*/ 6857999 h 6857999"/>
              <a:gd name="connsiteX3" fmla="*/ 3913322 w 9167247"/>
              <a:gd name="connsiteY3" fmla="*/ 6857999 h 6857999"/>
              <a:gd name="connsiteX4" fmla="*/ 5021450 w 9167247"/>
              <a:gd name="connsiteY4" fmla="*/ 2069023 h 6857999"/>
              <a:gd name="connsiteX5" fmla="*/ 4207789 w 9167247"/>
              <a:gd name="connsiteY5" fmla="*/ 0 h 6857999"/>
              <a:gd name="connsiteX0" fmla="*/ 4207789 w 5021450"/>
              <a:gd name="connsiteY0" fmla="*/ 0 h 6873497"/>
              <a:gd name="connsiteX1" fmla="*/ 0 w 5021450"/>
              <a:gd name="connsiteY1" fmla="*/ 0 h 6873497"/>
              <a:gd name="connsiteX2" fmla="*/ 15498 w 5021450"/>
              <a:gd name="connsiteY2" fmla="*/ 6873497 h 6873497"/>
              <a:gd name="connsiteX3" fmla="*/ 3913322 w 5021450"/>
              <a:gd name="connsiteY3" fmla="*/ 6857999 h 6873497"/>
              <a:gd name="connsiteX4" fmla="*/ 5021450 w 5021450"/>
              <a:gd name="connsiteY4" fmla="*/ 2069023 h 6873497"/>
              <a:gd name="connsiteX5" fmla="*/ 4207789 w 5021450"/>
              <a:gd name="connsiteY5" fmla="*/ 0 h 6873497"/>
              <a:gd name="connsiteX0" fmla="*/ 7722556 w 8536217"/>
              <a:gd name="connsiteY0" fmla="*/ 0 h 6873497"/>
              <a:gd name="connsiteX1" fmla="*/ 0 w 8536217"/>
              <a:gd name="connsiteY1" fmla="*/ 9246 h 6873497"/>
              <a:gd name="connsiteX2" fmla="*/ 3530265 w 8536217"/>
              <a:gd name="connsiteY2" fmla="*/ 6873497 h 6873497"/>
              <a:gd name="connsiteX3" fmla="*/ 7428089 w 8536217"/>
              <a:gd name="connsiteY3" fmla="*/ 6857999 h 6873497"/>
              <a:gd name="connsiteX4" fmla="*/ 8536217 w 8536217"/>
              <a:gd name="connsiteY4" fmla="*/ 2069023 h 6873497"/>
              <a:gd name="connsiteX5" fmla="*/ 7722556 w 8536217"/>
              <a:gd name="connsiteY5" fmla="*/ 0 h 6873497"/>
              <a:gd name="connsiteX0" fmla="*/ 7722556 w 8536217"/>
              <a:gd name="connsiteY0" fmla="*/ 0 h 6864251"/>
              <a:gd name="connsiteX1" fmla="*/ 0 w 8536217"/>
              <a:gd name="connsiteY1" fmla="*/ 9246 h 6864251"/>
              <a:gd name="connsiteX2" fmla="*/ 6416 w 8536217"/>
              <a:gd name="connsiteY2" fmla="*/ 6864251 h 6864251"/>
              <a:gd name="connsiteX3" fmla="*/ 7428089 w 8536217"/>
              <a:gd name="connsiteY3" fmla="*/ 6857999 h 6864251"/>
              <a:gd name="connsiteX4" fmla="*/ 8536217 w 8536217"/>
              <a:gd name="connsiteY4" fmla="*/ 2069023 h 6864251"/>
              <a:gd name="connsiteX5" fmla="*/ 7722556 w 8536217"/>
              <a:gd name="connsiteY5" fmla="*/ 0 h 6864251"/>
              <a:gd name="connsiteX0" fmla="*/ 7722556 w 8536217"/>
              <a:gd name="connsiteY0" fmla="*/ 0 h 6857999"/>
              <a:gd name="connsiteX1" fmla="*/ 0 w 8536217"/>
              <a:gd name="connsiteY1" fmla="*/ 9246 h 6857999"/>
              <a:gd name="connsiteX2" fmla="*/ 15497 w 8536217"/>
              <a:gd name="connsiteY2" fmla="*/ 6836513 h 6857999"/>
              <a:gd name="connsiteX3" fmla="*/ 7428089 w 8536217"/>
              <a:gd name="connsiteY3" fmla="*/ 6857999 h 6857999"/>
              <a:gd name="connsiteX4" fmla="*/ 8536217 w 8536217"/>
              <a:gd name="connsiteY4" fmla="*/ 2069023 h 6857999"/>
              <a:gd name="connsiteX5" fmla="*/ 7722556 w 8536217"/>
              <a:gd name="connsiteY5" fmla="*/ 0 h 6857999"/>
              <a:gd name="connsiteX0" fmla="*/ 7722556 w 8536217"/>
              <a:gd name="connsiteY0" fmla="*/ 0 h 6857999"/>
              <a:gd name="connsiteX1" fmla="*/ 0 w 8536217"/>
              <a:gd name="connsiteY1" fmla="*/ 9246 h 6857999"/>
              <a:gd name="connsiteX2" fmla="*/ 15497 w 8536217"/>
              <a:gd name="connsiteY2" fmla="*/ 6845759 h 6857999"/>
              <a:gd name="connsiteX3" fmla="*/ 7428089 w 8536217"/>
              <a:gd name="connsiteY3" fmla="*/ 6857999 h 6857999"/>
              <a:gd name="connsiteX4" fmla="*/ 8536217 w 8536217"/>
              <a:gd name="connsiteY4" fmla="*/ 2069023 h 6857999"/>
              <a:gd name="connsiteX5" fmla="*/ 7722556 w 8536217"/>
              <a:gd name="connsiteY5" fmla="*/ 0 h 6857999"/>
              <a:gd name="connsiteX0" fmla="*/ 7722556 w 8536217"/>
              <a:gd name="connsiteY0" fmla="*/ 0 h 6857999"/>
              <a:gd name="connsiteX1" fmla="*/ 0 w 8536217"/>
              <a:gd name="connsiteY1" fmla="*/ 9246 h 6857999"/>
              <a:gd name="connsiteX2" fmla="*/ 15497 w 8536217"/>
              <a:gd name="connsiteY2" fmla="*/ 6845759 h 6857999"/>
              <a:gd name="connsiteX3" fmla="*/ 7428089 w 8536217"/>
              <a:gd name="connsiteY3" fmla="*/ 6857999 h 6857999"/>
              <a:gd name="connsiteX4" fmla="*/ 8536217 w 8536217"/>
              <a:gd name="connsiteY4" fmla="*/ 2069023 h 6857999"/>
              <a:gd name="connsiteX5" fmla="*/ 7722556 w 8536217"/>
              <a:gd name="connsiteY5" fmla="*/ 0 h 6857999"/>
              <a:gd name="connsiteX0" fmla="*/ 7722556 w 8536217"/>
              <a:gd name="connsiteY0" fmla="*/ 0 h 6873498"/>
              <a:gd name="connsiteX1" fmla="*/ 0 w 8536217"/>
              <a:gd name="connsiteY1" fmla="*/ 9246 h 6873498"/>
              <a:gd name="connsiteX2" fmla="*/ 15497 w 8536217"/>
              <a:gd name="connsiteY2" fmla="*/ 6873498 h 6873498"/>
              <a:gd name="connsiteX3" fmla="*/ 7428089 w 8536217"/>
              <a:gd name="connsiteY3" fmla="*/ 6857999 h 6873498"/>
              <a:gd name="connsiteX4" fmla="*/ 8536217 w 8536217"/>
              <a:gd name="connsiteY4" fmla="*/ 2069023 h 6873498"/>
              <a:gd name="connsiteX5" fmla="*/ 7722556 w 8536217"/>
              <a:gd name="connsiteY5" fmla="*/ 0 h 6873498"/>
              <a:gd name="connsiteX0" fmla="*/ 8185741 w 8999402"/>
              <a:gd name="connsiteY0" fmla="*/ 0 h 6873498"/>
              <a:gd name="connsiteX1" fmla="*/ 0 w 8999402"/>
              <a:gd name="connsiteY1" fmla="*/ 0 h 6873498"/>
              <a:gd name="connsiteX2" fmla="*/ 478682 w 8999402"/>
              <a:gd name="connsiteY2" fmla="*/ 6873498 h 6873498"/>
              <a:gd name="connsiteX3" fmla="*/ 7891274 w 8999402"/>
              <a:gd name="connsiteY3" fmla="*/ 6857999 h 6873498"/>
              <a:gd name="connsiteX4" fmla="*/ 8999402 w 8999402"/>
              <a:gd name="connsiteY4" fmla="*/ 2069023 h 6873498"/>
              <a:gd name="connsiteX5" fmla="*/ 8185741 w 8999402"/>
              <a:gd name="connsiteY5" fmla="*/ 0 h 6873498"/>
              <a:gd name="connsiteX0" fmla="*/ 8185741 w 8999402"/>
              <a:gd name="connsiteY0" fmla="*/ 0 h 6873498"/>
              <a:gd name="connsiteX1" fmla="*/ 0 w 8999402"/>
              <a:gd name="connsiteY1" fmla="*/ 0 h 6873498"/>
              <a:gd name="connsiteX2" fmla="*/ 6413 w 8999402"/>
              <a:gd name="connsiteY2" fmla="*/ 6873498 h 6873498"/>
              <a:gd name="connsiteX3" fmla="*/ 7891274 w 8999402"/>
              <a:gd name="connsiteY3" fmla="*/ 6857999 h 6873498"/>
              <a:gd name="connsiteX4" fmla="*/ 8999402 w 8999402"/>
              <a:gd name="connsiteY4" fmla="*/ 2069023 h 6873498"/>
              <a:gd name="connsiteX5" fmla="*/ 8185741 w 8999402"/>
              <a:gd name="connsiteY5" fmla="*/ 0 h 6873498"/>
              <a:gd name="connsiteX0" fmla="*/ 8185741 w 8999402"/>
              <a:gd name="connsiteY0" fmla="*/ 0 h 6864252"/>
              <a:gd name="connsiteX1" fmla="*/ 0 w 8999402"/>
              <a:gd name="connsiteY1" fmla="*/ 0 h 6864252"/>
              <a:gd name="connsiteX2" fmla="*/ 6413 w 8999402"/>
              <a:gd name="connsiteY2" fmla="*/ 6864252 h 6864252"/>
              <a:gd name="connsiteX3" fmla="*/ 7891274 w 8999402"/>
              <a:gd name="connsiteY3" fmla="*/ 6857999 h 6864252"/>
              <a:gd name="connsiteX4" fmla="*/ 8999402 w 8999402"/>
              <a:gd name="connsiteY4" fmla="*/ 2069023 h 6864252"/>
              <a:gd name="connsiteX5" fmla="*/ 8185741 w 8999402"/>
              <a:gd name="connsiteY5" fmla="*/ 0 h 68642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999402" h="6864252">
                <a:moveTo>
                  <a:pt x="8185741" y="0"/>
                </a:moveTo>
                <a:lnTo>
                  <a:pt x="0" y="0"/>
                </a:lnTo>
                <a:cubicBezTo>
                  <a:pt x="2139" y="2285002"/>
                  <a:pt x="4274" y="4579250"/>
                  <a:pt x="6413" y="6864252"/>
                </a:cubicBezTo>
                <a:lnTo>
                  <a:pt x="7891274" y="6857999"/>
                </a:lnTo>
                <a:lnTo>
                  <a:pt x="8999402" y="2069023"/>
                </a:lnTo>
                <a:lnTo>
                  <a:pt x="8185741" y="0"/>
                </a:lnTo>
                <a:close/>
              </a:path>
            </a:pathLst>
          </a:custGeom>
          <a:solidFill>
            <a:srgbClr val="000000">
              <a:alpha val="1882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2843808" y="2204864"/>
            <a:ext cx="3528392" cy="2304256"/>
          </a:xfrm>
        </p:spPr>
        <p:txBody>
          <a:bodyPr lIns="0" tIns="0" rIns="0" bIns="0">
            <a:noAutofit/>
          </a:bodyPr>
          <a:lstStyle>
            <a:lvl1pPr marL="0" indent="0" algn="l">
              <a:buNone/>
              <a:defRPr sz="240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dirty="0" smtClean="0"/>
              <a:t>Слайд-разделитель </a:t>
            </a:r>
            <a:br>
              <a:rPr lang="ru-RU" dirty="0" smtClean="0"/>
            </a:br>
            <a:r>
              <a:rPr lang="ru-RU" dirty="0" smtClean="0"/>
              <a:t>Название раздела </a:t>
            </a:r>
            <a:br>
              <a:rPr lang="ru-RU" dirty="0" smtClean="0"/>
            </a:br>
            <a:r>
              <a:rPr lang="ru-RU" dirty="0" smtClean="0"/>
              <a:t>презентации</a:t>
            </a:r>
            <a:br>
              <a:rPr lang="ru-RU" dirty="0" smtClean="0"/>
            </a:br>
            <a:r>
              <a:rPr lang="ru-RU" dirty="0" smtClean="0"/>
              <a:t>шрифт </a:t>
            </a:r>
            <a:r>
              <a:rPr lang="ru-RU" dirty="0" err="1" smtClean="0"/>
              <a:t>Arial</a:t>
            </a:r>
            <a:r>
              <a:rPr lang="ru-RU" dirty="0" smtClean="0"/>
              <a:t>, 24 пт.</a:t>
            </a:r>
          </a:p>
        </p:txBody>
      </p:sp>
      <p:sp>
        <p:nvSpPr>
          <p:cNvPr id="9" name="Подзаголовок 2"/>
          <p:cNvSpPr txBox="1">
            <a:spLocks/>
          </p:cNvSpPr>
          <p:nvPr userDrawn="1"/>
        </p:nvSpPr>
        <p:spPr>
          <a:xfrm>
            <a:off x="2843808" y="5661248"/>
            <a:ext cx="3528392" cy="51626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ClrTx/>
              <a:buSzPct val="80000"/>
              <a:buFont typeface="Arial" pitchFamily="34" charset="0"/>
              <a:buNone/>
              <a:defRPr sz="150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ClrTx/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Wingdings" pitchFamily="2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Wingdings" pitchFamily="2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000" dirty="0" smtClean="0">
                <a:solidFill>
                  <a:schemeClr val="tx1"/>
                </a:solidFill>
              </a:rPr>
              <a:t>Акционерное общество «Российский Банк поддержки малого и среднего предпринимательства»</a:t>
            </a:r>
            <a:endParaRPr lang="ru-RU" sz="1000" dirty="0">
              <a:solidFill>
                <a:schemeClr val="tx1"/>
              </a:solidFill>
            </a:endParaRP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EB44EA-6A61-441B-9399-54A33483BC2E}" type="datetime1">
              <a:rPr lang="ru-RU" smtClean="0"/>
              <a:t>03.04.2018</a:t>
            </a:fld>
            <a:endParaRPr lang="ru-RU"/>
          </a:p>
        </p:txBody>
      </p:sp>
      <p:sp>
        <p:nvSpPr>
          <p:cNvPr id="7" name="Нижний колонтитул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3" name="Номер слайда 9"/>
          <p:cNvSpPr>
            <a:spLocks noGrp="1"/>
          </p:cNvSpPr>
          <p:nvPr>
            <p:ph type="sldNum" sz="quarter" idx="12"/>
          </p:nvPr>
        </p:nvSpPr>
        <p:spPr>
          <a:xfrm>
            <a:off x="6876256" y="6381328"/>
            <a:ext cx="2133600" cy="365125"/>
          </a:xfrm>
        </p:spPr>
        <p:txBody>
          <a:bodyPr/>
          <a:lstStyle>
            <a:lvl1pPr>
              <a:defRPr sz="14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F0C3E1D0-B99E-411B-BCE4-D3E6DB7EA499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2" name="Текст 11"/>
          <p:cNvSpPr>
            <a:spLocks noGrp="1"/>
          </p:cNvSpPr>
          <p:nvPr>
            <p:ph type="body" sz="quarter" idx="14" hasCustomPrompt="1"/>
          </p:nvPr>
        </p:nvSpPr>
        <p:spPr>
          <a:xfrm>
            <a:off x="2843808" y="1484784"/>
            <a:ext cx="2303462" cy="431800"/>
          </a:xfrm>
        </p:spPr>
        <p:txBody>
          <a:bodyPr/>
          <a:lstStyle>
            <a:lvl1pPr>
              <a:defRPr sz="1400"/>
            </a:lvl1pPr>
          </a:lstStyle>
          <a:p>
            <a:r>
              <a:rPr lang="ru-RU" sz="1000" dirty="0" smtClean="0">
                <a:solidFill>
                  <a:schemeClr val="tx1"/>
                </a:solidFill>
              </a:rPr>
              <a:t>Заголовок презентации </a:t>
            </a:r>
          </a:p>
          <a:p>
            <a:r>
              <a:rPr lang="ru-RU" sz="1000" dirty="0" smtClean="0">
                <a:solidFill>
                  <a:schemeClr val="tx1"/>
                </a:solidFill>
              </a:rPr>
              <a:t>шрифт </a:t>
            </a:r>
            <a:r>
              <a:rPr lang="ru-RU" sz="1000" dirty="0" err="1" smtClean="0">
                <a:solidFill>
                  <a:schemeClr val="tx1"/>
                </a:solidFill>
              </a:rPr>
              <a:t>Arial</a:t>
            </a:r>
            <a:r>
              <a:rPr lang="ru-RU" sz="1000" dirty="0" smtClean="0">
                <a:solidFill>
                  <a:schemeClr val="tx1"/>
                </a:solidFill>
              </a:rPr>
              <a:t> 10 пт.</a:t>
            </a:r>
            <a:endParaRPr lang="ru-RU" sz="10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090951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Слайд-разделитель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683568" y="2204864"/>
            <a:ext cx="3528392" cy="2304256"/>
          </a:xfrm>
        </p:spPr>
        <p:txBody>
          <a:bodyPr lIns="0" tIns="0" rIns="0" bIns="0">
            <a:noAutofit/>
          </a:bodyPr>
          <a:lstStyle>
            <a:lvl1pPr marL="0" indent="0" algn="l">
              <a:buNone/>
              <a:defRPr sz="240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dirty="0" smtClean="0"/>
              <a:t>Слайд-разделитель </a:t>
            </a:r>
            <a:br>
              <a:rPr lang="ru-RU" dirty="0" smtClean="0"/>
            </a:br>
            <a:r>
              <a:rPr lang="ru-RU" dirty="0" smtClean="0"/>
              <a:t>Название раздела </a:t>
            </a:r>
            <a:br>
              <a:rPr lang="ru-RU" dirty="0" smtClean="0"/>
            </a:br>
            <a:r>
              <a:rPr lang="ru-RU" dirty="0" smtClean="0"/>
              <a:t>презентации</a:t>
            </a:r>
            <a:br>
              <a:rPr lang="ru-RU" dirty="0" smtClean="0"/>
            </a:br>
            <a:r>
              <a:rPr lang="ru-RU" dirty="0" smtClean="0"/>
              <a:t>шрифт </a:t>
            </a:r>
            <a:r>
              <a:rPr lang="ru-RU" dirty="0" err="1" smtClean="0"/>
              <a:t>Arial</a:t>
            </a:r>
            <a:r>
              <a:rPr lang="ru-RU" dirty="0" smtClean="0"/>
              <a:t>, 24 пт.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566192" y="6309320"/>
            <a:ext cx="2133600" cy="365125"/>
          </a:xfrm>
        </p:spPr>
        <p:txBody>
          <a:bodyPr/>
          <a:lstStyle/>
          <a:p>
            <a:fld id="{52F389DC-9E19-4EE8-A8D3-3244F47808F8}" type="datetime1">
              <a:rPr lang="ru-RU" smtClean="0"/>
              <a:t>03.04.2018</a:t>
            </a:fld>
            <a:endParaRPr lang="ru-RU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>
          <a:xfrm>
            <a:off x="6876256" y="6381328"/>
            <a:ext cx="2133600" cy="365125"/>
          </a:xfrm>
        </p:spPr>
        <p:txBody>
          <a:bodyPr/>
          <a:lstStyle>
            <a:lvl1pPr>
              <a:defRPr sz="14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F0C3E1D0-B99E-411B-BCE4-D3E6DB7EA499}" type="slidenum">
              <a:rPr lang="ru-RU" smtClean="0"/>
              <a:pPr/>
              <a:t>‹#›</a:t>
            </a:fld>
            <a:endParaRPr lang="ru-RU" dirty="0"/>
          </a:p>
        </p:txBody>
      </p:sp>
      <p:pic>
        <p:nvPicPr>
          <p:cNvPr id="11" name="Рисунок 10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3007" y="5015830"/>
            <a:ext cx="3590921" cy="1005458"/>
          </a:xfrm>
          <a:prstGeom prst="rect">
            <a:avLst/>
          </a:prstGeom>
        </p:spPr>
      </p:pic>
      <p:sp>
        <p:nvSpPr>
          <p:cNvPr id="13" name="Текст 11"/>
          <p:cNvSpPr>
            <a:spLocks noGrp="1"/>
          </p:cNvSpPr>
          <p:nvPr>
            <p:ph type="body" sz="quarter" idx="14" hasCustomPrompt="1"/>
          </p:nvPr>
        </p:nvSpPr>
        <p:spPr>
          <a:xfrm>
            <a:off x="683568" y="1484784"/>
            <a:ext cx="2303462" cy="431800"/>
          </a:xfrm>
        </p:spPr>
        <p:txBody>
          <a:bodyPr/>
          <a:lstStyle>
            <a:lvl1pPr>
              <a:defRPr sz="1400"/>
            </a:lvl1pPr>
          </a:lstStyle>
          <a:p>
            <a:r>
              <a:rPr lang="ru-RU" sz="1000" dirty="0" smtClean="0">
                <a:solidFill>
                  <a:schemeClr val="tx1"/>
                </a:solidFill>
              </a:rPr>
              <a:t>Заголовок презентации </a:t>
            </a:r>
          </a:p>
          <a:p>
            <a:r>
              <a:rPr lang="ru-RU" sz="1000" dirty="0" smtClean="0">
                <a:solidFill>
                  <a:schemeClr val="tx1"/>
                </a:solidFill>
              </a:rPr>
              <a:t>шрифт </a:t>
            </a:r>
            <a:r>
              <a:rPr lang="ru-RU" sz="1000" dirty="0" err="1" smtClean="0">
                <a:solidFill>
                  <a:schemeClr val="tx1"/>
                </a:solidFill>
              </a:rPr>
              <a:t>Arial</a:t>
            </a:r>
            <a:r>
              <a:rPr lang="ru-RU" sz="1000" dirty="0" smtClean="0">
                <a:solidFill>
                  <a:schemeClr val="tx1"/>
                </a:solidFill>
              </a:rPr>
              <a:t> 10 пт.</a:t>
            </a:r>
            <a:endParaRPr lang="ru-RU" sz="10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498292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_Слайд-разделитель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3707904" y="2204864"/>
            <a:ext cx="3528392" cy="2304256"/>
          </a:xfrm>
        </p:spPr>
        <p:txBody>
          <a:bodyPr lIns="0" tIns="0" rIns="0" bIns="0">
            <a:noAutofit/>
          </a:bodyPr>
          <a:lstStyle>
            <a:lvl1pPr marL="0" indent="0" algn="l">
              <a:buNone/>
              <a:defRPr sz="240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dirty="0" smtClean="0"/>
              <a:t>Слайд-разделитель </a:t>
            </a:r>
            <a:br>
              <a:rPr lang="ru-RU" dirty="0" smtClean="0"/>
            </a:br>
            <a:r>
              <a:rPr lang="ru-RU" dirty="0" smtClean="0"/>
              <a:t>Название раздела </a:t>
            </a:r>
            <a:br>
              <a:rPr lang="ru-RU" dirty="0" smtClean="0"/>
            </a:br>
            <a:r>
              <a:rPr lang="ru-RU" dirty="0" smtClean="0"/>
              <a:t>презентации</a:t>
            </a:r>
            <a:br>
              <a:rPr lang="ru-RU" dirty="0" smtClean="0"/>
            </a:br>
            <a:r>
              <a:rPr lang="ru-RU" dirty="0" smtClean="0"/>
              <a:t>шрифт </a:t>
            </a:r>
            <a:r>
              <a:rPr lang="ru-RU" dirty="0" err="1" smtClean="0"/>
              <a:t>Arial</a:t>
            </a:r>
            <a:r>
              <a:rPr lang="ru-RU" dirty="0" smtClean="0"/>
              <a:t>, 24 пт.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3725668" y="5296123"/>
            <a:ext cx="2133600" cy="365125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2E28C9B7-77DB-42B5-AD07-0761FECA3530}" type="datetime1">
              <a:rPr lang="ru-RU" smtClean="0"/>
              <a:t>03.04.2018</a:t>
            </a:fld>
            <a:endParaRPr lang="ru-RU" dirty="0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>
          <a:xfrm>
            <a:off x="6876256" y="6381328"/>
            <a:ext cx="2133600" cy="365125"/>
          </a:xfrm>
        </p:spPr>
        <p:txBody>
          <a:bodyPr/>
          <a:lstStyle>
            <a:lvl1pPr>
              <a:defRPr sz="14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F0C3E1D0-B99E-411B-BCE4-D3E6DB7EA499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7" name="Подзаголовок 2"/>
          <p:cNvSpPr txBox="1">
            <a:spLocks/>
          </p:cNvSpPr>
          <p:nvPr userDrawn="1"/>
        </p:nvSpPr>
        <p:spPr>
          <a:xfrm>
            <a:off x="3707904" y="6309320"/>
            <a:ext cx="3528392" cy="51626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ClrTx/>
              <a:buSzPct val="80000"/>
              <a:buFont typeface="Arial" pitchFamily="34" charset="0"/>
              <a:buNone/>
              <a:defRPr sz="150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ClrTx/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Wingdings" pitchFamily="2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Wingdings" pitchFamily="2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000" dirty="0" smtClean="0">
                <a:solidFill>
                  <a:schemeClr val="tx1"/>
                </a:solidFill>
              </a:rPr>
              <a:t>Акционерное общество «Российский Банк поддержки малого и среднего предпринимательства»</a:t>
            </a:r>
            <a:endParaRPr lang="ru-RU" sz="1000" dirty="0">
              <a:solidFill>
                <a:schemeClr val="tx1"/>
              </a:solidFill>
            </a:endParaRPr>
          </a:p>
        </p:txBody>
      </p:sp>
      <p:sp>
        <p:nvSpPr>
          <p:cNvPr id="12" name="Текст 11"/>
          <p:cNvSpPr>
            <a:spLocks noGrp="1"/>
          </p:cNvSpPr>
          <p:nvPr>
            <p:ph type="body" sz="quarter" idx="14" hasCustomPrompt="1"/>
          </p:nvPr>
        </p:nvSpPr>
        <p:spPr>
          <a:xfrm>
            <a:off x="3707904" y="1556792"/>
            <a:ext cx="2303462" cy="431800"/>
          </a:xfrm>
        </p:spPr>
        <p:txBody>
          <a:bodyPr/>
          <a:lstStyle>
            <a:lvl1pPr>
              <a:defRPr sz="1400"/>
            </a:lvl1pPr>
          </a:lstStyle>
          <a:p>
            <a:r>
              <a:rPr lang="ru-RU" sz="1000" dirty="0" smtClean="0">
                <a:solidFill>
                  <a:schemeClr val="tx1"/>
                </a:solidFill>
              </a:rPr>
              <a:t>Заголовок презентации </a:t>
            </a:r>
          </a:p>
          <a:p>
            <a:r>
              <a:rPr lang="ru-RU" sz="1000" dirty="0" smtClean="0">
                <a:solidFill>
                  <a:schemeClr val="tx1"/>
                </a:solidFill>
              </a:rPr>
              <a:t>шрифт </a:t>
            </a:r>
            <a:r>
              <a:rPr lang="ru-RU" sz="1000" dirty="0" err="1" smtClean="0">
                <a:solidFill>
                  <a:schemeClr val="tx1"/>
                </a:solidFill>
              </a:rPr>
              <a:t>Arial</a:t>
            </a:r>
            <a:r>
              <a:rPr lang="ru-RU" sz="1000" dirty="0" smtClean="0">
                <a:solidFill>
                  <a:schemeClr val="tx1"/>
                </a:solidFill>
              </a:rPr>
              <a:t> 10 пт.</a:t>
            </a:r>
            <a:endParaRPr lang="ru-RU" sz="10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657116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Свой смарт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457200" y="548680"/>
            <a:ext cx="7715200" cy="868958"/>
          </a:xfrm>
        </p:spPr>
        <p:txBody>
          <a:bodyPr anchor="t">
            <a:noAutofit/>
          </a:bodyPr>
          <a:lstStyle>
            <a:lvl1pPr>
              <a:defRPr>
                <a:solidFill>
                  <a:srgbClr val="0072BC"/>
                </a:solidFill>
              </a:defRPr>
            </a:lvl1pPr>
          </a:lstStyle>
          <a:p>
            <a:r>
              <a:rPr lang="ru-RU" dirty="0" smtClean="0"/>
              <a:t>Возможные стили презентации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 hasCustomPrompt="1"/>
          </p:nvPr>
        </p:nvSpPr>
        <p:spPr>
          <a:xfrm>
            <a:off x="457200" y="1412776"/>
            <a:ext cx="7715200" cy="792088"/>
          </a:xfrm>
        </p:spPr>
        <p:txBody>
          <a:bodyPr/>
          <a:lstStyle>
            <a:lvl1pPr marL="0" indent="0">
              <a:buFont typeface="Arial" pitchFamily="34" charset="0"/>
              <a:buNone/>
              <a:defRPr sz="1400" baseline="0"/>
            </a:lvl1pPr>
            <a:lvl2pPr marL="742950" indent="-285750">
              <a:buFont typeface="Arial" pitchFamily="34" charset="0"/>
              <a:buChar char="►"/>
              <a:defRPr sz="1400" baseline="0"/>
            </a:lvl2pPr>
            <a:lvl3pPr>
              <a:defRPr baseline="0"/>
            </a:lvl3pPr>
            <a:lvl4pPr>
              <a:defRPr baseline="0"/>
            </a:lvl4pPr>
            <a:lvl5pPr>
              <a:defRPr/>
            </a:lvl5pPr>
            <a:lvl6pPr marL="2286000" indent="0">
              <a:buNone/>
              <a:defRPr/>
            </a:lvl6pPr>
          </a:lstStyle>
          <a:p>
            <a:pPr lvl="0"/>
            <a:r>
              <a:rPr lang="ru-RU" dirty="0" smtClean="0"/>
              <a:t>Текст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98640" y="6356350"/>
            <a:ext cx="2133600" cy="365125"/>
          </a:xfrm>
        </p:spPr>
        <p:txBody>
          <a:bodyPr/>
          <a:lstStyle/>
          <a:p>
            <a:fld id="{E7F6E1B9-6978-49A0-B769-AA0B478E9013}" type="datetime1">
              <a:rPr lang="ru-RU" smtClean="0"/>
              <a:t>03.04.2018</a:t>
            </a:fld>
            <a:endParaRPr lang="ru-RU"/>
          </a:p>
        </p:txBody>
      </p:sp>
      <p:sp>
        <p:nvSpPr>
          <p:cNvPr id="7" name="Номер слайда 9"/>
          <p:cNvSpPr>
            <a:spLocks noGrp="1"/>
          </p:cNvSpPr>
          <p:nvPr>
            <p:ph type="sldNum" sz="quarter" idx="12"/>
          </p:nvPr>
        </p:nvSpPr>
        <p:spPr>
          <a:xfrm>
            <a:off x="6876256" y="6381328"/>
            <a:ext cx="2133600" cy="365125"/>
          </a:xfrm>
        </p:spPr>
        <p:txBody>
          <a:bodyPr/>
          <a:lstStyle>
            <a:lvl1pPr>
              <a:defRPr sz="14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F0C3E1D0-B99E-411B-BCE4-D3E6DB7EA499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0" name="Подзаголовок 2"/>
          <p:cNvSpPr txBox="1">
            <a:spLocks/>
          </p:cNvSpPr>
          <p:nvPr userDrawn="1"/>
        </p:nvSpPr>
        <p:spPr>
          <a:xfrm>
            <a:off x="496275" y="6369124"/>
            <a:ext cx="3528392" cy="51626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ClrTx/>
              <a:buSzPct val="80000"/>
              <a:buFont typeface="Arial" pitchFamily="34" charset="0"/>
              <a:buNone/>
              <a:defRPr sz="150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ClrTx/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Wingdings" pitchFamily="2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Wingdings" pitchFamily="2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000" dirty="0" smtClean="0">
                <a:solidFill>
                  <a:schemeClr val="tx1"/>
                </a:solidFill>
              </a:rPr>
              <a:t>Акционерное общество «Российский Банк поддержки малого и среднего предпринимательства»</a:t>
            </a:r>
            <a:endParaRPr lang="ru-RU" sz="1000" dirty="0">
              <a:solidFill>
                <a:schemeClr val="tx1"/>
              </a:solidFill>
            </a:endParaRPr>
          </a:p>
        </p:txBody>
      </p:sp>
      <p:sp>
        <p:nvSpPr>
          <p:cNvPr id="13" name="Объект 2"/>
          <p:cNvSpPr>
            <a:spLocks noGrp="1"/>
          </p:cNvSpPr>
          <p:nvPr>
            <p:ph idx="13" hasCustomPrompt="1"/>
          </p:nvPr>
        </p:nvSpPr>
        <p:spPr>
          <a:xfrm>
            <a:off x="457200" y="260648"/>
            <a:ext cx="7715200" cy="288032"/>
          </a:xfrm>
        </p:spPr>
        <p:txBody>
          <a:bodyPr/>
          <a:lstStyle>
            <a:lvl1pPr>
              <a:defRPr sz="1400"/>
            </a:lvl1pPr>
          </a:lstStyle>
          <a:p>
            <a:r>
              <a:rPr lang="ru-RU" sz="1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Название раздела, </a:t>
            </a:r>
            <a:r>
              <a:rPr lang="ru-RU" sz="10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Arial</a:t>
            </a:r>
            <a:r>
              <a:rPr lang="ru-RU" sz="1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10 пт.</a:t>
            </a:r>
            <a:endParaRPr lang="ru-RU" sz="1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670050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0A6F5B6-0779-414D-AD4B-2629AC442E8D}" type="datetimeFigureOut">
              <a:rPr lang="ru-RU" smtClean="0"/>
              <a:t>03.04.2018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A4D1AC2-DB3A-44E5-BAA1-B1713F7756A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488490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0" r:id="rId1"/>
    <p:sldLayoutId id="2147483691" r:id="rId2"/>
    <p:sldLayoutId id="2147483692" r:id="rId3"/>
    <p:sldLayoutId id="2147483649" r:id="rId4"/>
    <p:sldLayoutId id="2147483660" r:id="rId5"/>
    <p:sldLayoutId id="2147483662" r:id="rId6"/>
    <p:sldLayoutId id="2147483663" r:id="rId7"/>
    <p:sldLayoutId id="2147483664" r:id="rId8"/>
    <p:sldLayoutId id="2147483668" r:id="rId9"/>
    <p:sldLayoutId id="2147483669" r:id="rId10"/>
    <p:sldLayoutId id="2147483670" r:id="rId11"/>
    <p:sldLayoutId id="2147483671" r:id="rId12"/>
    <p:sldLayoutId id="2147483672" r:id="rId13"/>
    <p:sldLayoutId id="2147483673" r:id="rId14"/>
    <p:sldLayoutId id="2147483674" r:id="rId15"/>
    <p:sldLayoutId id="2147483676" r:id="rId16"/>
    <p:sldLayoutId id="2147483693" r:id="rId17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1.jpeg"/><Relationship Id="rId5" Type="http://schemas.openxmlformats.org/officeDocument/2006/relationships/image" Target="../media/image19.PNG"/><Relationship Id="rId4" Type="http://schemas.openxmlformats.org/officeDocument/2006/relationships/image" Target="../media/image1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2.png"/><Relationship Id="rId4" Type="http://schemas.openxmlformats.org/officeDocument/2006/relationships/image" Target="../media/image1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image" Target="../media/image23.em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7.jpeg"/><Relationship Id="rId4" Type="http://schemas.openxmlformats.org/officeDocument/2006/relationships/image" Target="../media/image1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8.jpeg"/><Relationship Id="rId4" Type="http://schemas.openxmlformats.org/officeDocument/2006/relationships/image" Target="../media/image1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0.jpe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4D4D4D"/>
                </a:solidFill>
              </a:rPr>
              <a:t>Инструменты поддержки малого и среднего предпринимательства</a:t>
            </a:r>
            <a:endParaRPr lang="ru-RU" dirty="0">
              <a:solidFill>
                <a:srgbClr val="4D4D4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85215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C3E1D0-B99E-411B-BCE4-D3E6DB7EA499}" type="slidenum">
              <a:rPr lang="ru-RU" smtClean="0"/>
              <a:pPr/>
              <a:t>10</a:t>
            </a:fld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395536" y="44624"/>
            <a:ext cx="292176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Уникальные продукты Банка</a:t>
            </a:r>
            <a:endParaRPr lang="ru-RU" sz="16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17" name="Таблица 1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607005707"/>
              </p:ext>
            </p:extLst>
          </p:nvPr>
        </p:nvGraphicFramePr>
        <p:xfrm>
          <a:off x="376486" y="548680"/>
          <a:ext cx="7867922" cy="64807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786792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648072">
                <a:tc>
                  <a:txBody>
                    <a:bodyPr/>
                    <a:lstStyle/>
                    <a:p>
                      <a:r>
                        <a:rPr lang="ru-RU" sz="2800" baseline="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«Экспресс на инвестиции»</a:t>
                      </a:r>
                      <a:endParaRPr lang="ru-RU" sz="2800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19" name="TextBox 18"/>
          <p:cNvSpPr txBox="1"/>
          <p:nvPr/>
        </p:nvSpPr>
        <p:spPr>
          <a:xfrm>
            <a:off x="395536" y="5516328"/>
            <a:ext cx="1393330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100" dirty="0" smtClean="0">
                <a:solidFill>
                  <a:srgbClr val="0072BC"/>
                </a:solidFill>
                <a:latin typeface="Arial" pitchFamily="34" charset="0"/>
                <a:cs typeface="Arial" pitchFamily="34" charset="0"/>
              </a:rPr>
              <a:t>СУММА КРЕДИТА</a:t>
            </a:r>
            <a:endParaRPr lang="ru-RU" sz="1100" dirty="0"/>
          </a:p>
        </p:txBody>
      </p:sp>
      <p:sp>
        <p:nvSpPr>
          <p:cNvPr id="20" name="TextBox 19"/>
          <p:cNvSpPr txBox="1"/>
          <p:nvPr/>
        </p:nvSpPr>
        <p:spPr>
          <a:xfrm>
            <a:off x="2931187" y="5516327"/>
            <a:ext cx="1260281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100" dirty="0" smtClean="0">
                <a:solidFill>
                  <a:srgbClr val="0072BC"/>
                </a:solidFill>
                <a:latin typeface="Arial" pitchFamily="34" charset="0"/>
                <a:cs typeface="Arial" pitchFamily="34" charset="0"/>
              </a:rPr>
              <a:t>СРОК КРЕДИТА</a:t>
            </a:r>
            <a:endParaRPr lang="ru-RU" sz="1100" dirty="0"/>
          </a:p>
        </p:txBody>
      </p:sp>
      <p:sp>
        <p:nvSpPr>
          <p:cNvPr id="21" name="TextBox 20"/>
          <p:cNvSpPr txBox="1"/>
          <p:nvPr/>
        </p:nvSpPr>
        <p:spPr>
          <a:xfrm>
            <a:off x="5311251" y="5516328"/>
            <a:ext cx="1670650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100" dirty="0" smtClean="0">
                <a:solidFill>
                  <a:srgbClr val="0072BC"/>
                </a:solidFill>
                <a:latin typeface="Arial" pitchFamily="34" charset="0"/>
                <a:cs typeface="Arial" pitchFamily="34" charset="0"/>
              </a:rPr>
              <a:t>СТАВКА ПО КРЕДИТУ</a:t>
            </a:r>
            <a:endParaRPr lang="ru-RU" sz="1100" dirty="0"/>
          </a:p>
        </p:txBody>
      </p:sp>
      <p:pic>
        <p:nvPicPr>
          <p:cNvPr id="22" name="Рисунок 2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7285" y="5825568"/>
            <a:ext cx="603089" cy="588379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8825" y="5825568"/>
            <a:ext cx="632508" cy="603089"/>
          </a:xfrm>
          <a:prstGeom prst="rect">
            <a:avLst/>
          </a:prstGeom>
        </p:spPr>
      </p:pic>
      <p:pic>
        <p:nvPicPr>
          <p:cNvPr id="24" name="Рисунок 2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0841" y="5828183"/>
            <a:ext cx="639863" cy="625153"/>
          </a:xfrm>
          <a:prstGeom prst="rect">
            <a:avLst/>
          </a:prstGeom>
        </p:spPr>
      </p:pic>
      <p:sp>
        <p:nvSpPr>
          <p:cNvPr id="25" name="TextBox 24"/>
          <p:cNvSpPr txBox="1"/>
          <p:nvPr/>
        </p:nvSpPr>
        <p:spPr>
          <a:xfrm>
            <a:off x="1043608" y="5825568"/>
            <a:ext cx="88036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000" dirty="0" smtClean="0">
                <a:latin typeface="Arial" pitchFamily="34" charset="0"/>
                <a:cs typeface="Arial" pitchFamily="34" charset="0"/>
              </a:rPr>
              <a:t>От 1 до 15</a:t>
            </a:r>
          </a:p>
          <a:p>
            <a:r>
              <a:rPr lang="ru-RU" sz="1000" dirty="0" smtClean="0">
                <a:latin typeface="Arial" pitchFamily="34" charset="0"/>
                <a:cs typeface="Arial" pitchFamily="34" charset="0"/>
              </a:rPr>
              <a:t>млн рублей</a:t>
            </a:r>
            <a:endParaRPr lang="ru-RU" sz="1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3598783" y="5825568"/>
            <a:ext cx="90120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000" dirty="0" smtClean="0">
                <a:latin typeface="Arial" pitchFamily="34" charset="0"/>
                <a:cs typeface="Arial" pitchFamily="34" charset="0"/>
              </a:rPr>
              <a:t>Не более</a:t>
            </a:r>
          </a:p>
          <a:p>
            <a:r>
              <a:rPr lang="ru-RU" sz="1000" dirty="0" smtClean="0">
                <a:latin typeface="Arial" pitchFamily="34" charset="0"/>
                <a:cs typeface="Arial" pitchFamily="34" charset="0"/>
              </a:rPr>
              <a:t>36  месяцев</a:t>
            </a:r>
            <a:endParaRPr lang="ru-RU" sz="1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5899325" y="5825568"/>
            <a:ext cx="1192955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000" dirty="0" smtClean="0">
                <a:latin typeface="Arial" pitchFamily="34" charset="0"/>
                <a:cs typeface="Arial" pitchFamily="34" charset="0"/>
              </a:rPr>
              <a:t>От 9,</a:t>
            </a:r>
            <a:r>
              <a:rPr lang="en-US" sz="1000" dirty="0">
                <a:latin typeface="Arial" pitchFamily="34" charset="0"/>
                <a:cs typeface="Arial" pitchFamily="34" charset="0"/>
              </a:rPr>
              <a:t>6</a:t>
            </a:r>
            <a:r>
              <a:rPr lang="ru-RU" sz="1000" dirty="0">
                <a:latin typeface="Arial" pitchFamily="34" charset="0"/>
                <a:cs typeface="Arial" pitchFamily="34" charset="0"/>
              </a:rPr>
              <a:t>% </a:t>
            </a:r>
            <a:r>
              <a:rPr lang="ru-RU" sz="1000" dirty="0" smtClean="0">
                <a:latin typeface="Arial" pitchFamily="34" charset="0"/>
                <a:cs typeface="Arial" pitchFamily="34" charset="0"/>
              </a:rPr>
              <a:t>годовых</a:t>
            </a:r>
            <a:endParaRPr lang="ru-RU" sz="1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4571999" y="1973016"/>
            <a:ext cx="388843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b="1" dirty="0" smtClean="0">
                <a:solidFill>
                  <a:srgbClr val="0072BC"/>
                </a:solidFill>
                <a:latin typeface="Arial" pitchFamily="34" charset="0"/>
                <a:cs typeface="Arial" pitchFamily="34" charset="0"/>
              </a:rPr>
              <a:t>Цель кредита </a:t>
            </a:r>
            <a:r>
              <a:rPr lang="ru-RU" sz="1000" b="1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– </a:t>
            </a:r>
            <a:r>
              <a:rPr lang="ru-RU" sz="1000" dirty="0">
                <a:latin typeface="Arial" pitchFamily="34" charset="0"/>
                <a:cs typeface="Arial" pitchFamily="34" charset="0"/>
              </a:rPr>
              <a:t>финансирование инвестиций:	</a:t>
            </a:r>
          </a:p>
          <a:p>
            <a:r>
              <a:rPr lang="ru-RU" sz="1000" dirty="0">
                <a:latin typeface="Arial" pitchFamily="34" charset="0"/>
                <a:cs typeface="Arial" pitchFamily="34" charset="0"/>
              </a:rPr>
              <a:t>- приобретение и/или ремонт и/или модернизация основных средств (машин, оборудования, зданий, сооружений, помещений, земельных участков и т.д</a:t>
            </a:r>
            <a:r>
              <a:rPr lang="ru-RU" sz="1000" dirty="0" smtClean="0">
                <a:latin typeface="Arial" pitchFamily="34" charset="0"/>
                <a:cs typeface="Arial" pitchFamily="34" charset="0"/>
              </a:rPr>
              <a:t>.).</a:t>
            </a:r>
            <a:endParaRPr lang="ru-RU" sz="1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4572000" y="1396952"/>
            <a:ext cx="3960440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100" b="1" i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Специальный сегмент в рамках продукта</a:t>
            </a:r>
            <a:r>
              <a:rPr lang="en-US" sz="1100" b="1" i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endParaRPr lang="ru-RU" sz="1100" b="1" i="1" dirty="0" smtClean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r>
              <a:rPr lang="ru-RU" sz="1100" b="1" i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«</a:t>
            </a:r>
            <a:r>
              <a:rPr lang="ru-RU" sz="1100" b="1" i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Женское предпринимательство</a:t>
            </a:r>
            <a:r>
              <a:rPr lang="ru-RU" sz="1100" b="1" i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».</a:t>
            </a:r>
            <a:endParaRPr lang="ru-RU" sz="1100" b="1" dirty="0" smtClean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endParaRPr lang="ru-RU" sz="11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510024" y="4806789"/>
            <a:ext cx="401409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dirty="0">
                <a:latin typeface="Arial" pitchFamily="34" charset="0"/>
                <a:cs typeface="Arial" pitchFamily="34" charset="0"/>
              </a:rPr>
              <a:t>обучения по программам тренингов для субъектов МСП АО «Корпорация «МСП», в том числе «Мама </a:t>
            </a:r>
            <a:r>
              <a:rPr lang="ru-RU" sz="1000" dirty="0" smtClean="0">
                <a:latin typeface="Arial" pitchFamily="34" charset="0"/>
                <a:cs typeface="Arial" pitchFamily="34" charset="0"/>
              </a:rPr>
              <a:t>– предприниматель»</a:t>
            </a:r>
            <a:endParaRPr lang="ru-RU" sz="1000" dirty="0"/>
          </a:p>
        </p:txBody>
      </p:sp>
      <p:sp>
        <p:nvSpPr>
          <p:cNvPr id="43" name="TextBox 42"/>
          <p:cNvSpPr txBox="1"/>
          <p:nvPr/>
        </p:nvSpPr>
        <p:spPr>
          <a:xfrm>
            <a:off x="5411078" y="4828855"/>
            <a:ext cx="208823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dirty="0" smtClean="0">
                <a:latin typeface="Arial" pitchFamily="34" charset="0"/>
                <a:cs typeface="Arial" pitchFamily="34" charset="0"/>
              </a:rPr>
              <a:t>консультационной поддержки через Бизнес-навигатор МСП</a:t>
            </a:r>
            <a:endParaRPr lang="ru-RU" sz="1000" dirty="0"/>
          </a:p>
        </p:txBody>
      </p:sp>
      <p:pic>
        <p:nvPicPr>
          <p:cNvPr id="44" name="Рисунок 4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72971" y="4796247"/>
            <a:ext cx="270407" cy="481196"/>
          </a:xfrm>
          <a:prstGeom prst="rect">
            <a:avLst/>
          </a:prstGeom>
        </p:spPr>
      </p:pic>
      <p:pic>
        <p:nvPicPr>
          <p:cNvPr id="45" name="Рисунок 4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5976" y="4831807"/>
            <a:ext cx="270407" cy="481196"/>
          </a:xfrm>
          <a:prstGeom prst="rect">
            <a:avLst/>
          </a:prstGeom>
        </p:spPr>
      </p:pic>
      <p:pic>
        <p:nvPicPr>
          <p:cNvPr id="46" name="Рисунок 4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74341" y="4829649"/>
            <a:ext cx="255405" cy="481196"/>
          </a:xfrm>
          <a:prstGeom prst="rect">
            <a:avLst/>
          </a:prstGeom>
        </p:spPr>
      </p:pic>
      <p:pic>
        <p:nvPicPr>
          <p:cNvPr id="47" name="Рисунок 4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178" y="4806789"/>
            <a:ext cx="270407" cy="481196"/>
          </a:xfrm>
          <a:prstGeom prst="rect">
            <a:avLst/>
          </a:prstGeom>
        </p:spPr>
      </p:pic>
      <p:sp>
        <p:nvSpPr>
          <p:cNvPr id="48" name="TextBox 47"/>
          <p:cNvSpPr txBox="1"/>
          <p:nvPr/>
        </p:nvSpPr>
        <p:spPr>
          <a:xfrm>
            <a:off x="4657412" y="4887506"/>
            <a:ext cx="404278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000" i="1" dirty="0" smtClean="0">
                <a:latin typeface="Arial" pitchFamily="34" charset="0"/>
                <a:cs typeface="Arial" pitchFamily="34" charset="0"/>
              </a:rPr>
              <a:t>или</a:t>
            </a:r>
            <a:endParaRPr lang="ru-RU" sz="1000" i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9" name="Прямоугольник 28"/>
          <p:cNvSpPr/>
          <p:nvPr/>
        </p:nvSpPr>
        <p:spPr>
          <a:xfrm>
            <a:off x="323528" y="4334907"/>
            <a:ext cx="7848872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000" b="1" dirty="0" smtClean="0">
                <a:latin typeface="Arial" pitchFamily="34" charset="0"/>
                <a:cs typeface="Arial" pitchFamily="34" charset="0"/>
              </a:rPr>
              <a:t>Для юридических лиц </a:t>
            </a:r>
            <a:r>
              <a:rPr lang="ru-RU" sz="1000" b="1" dirty="0">
                <a:latin typeface="Arial" pitchFamily="34" charset="0"/>
                <a:cs typeface="Arial" pitchFamily="34" charset="0"/>
              </a:rPr>
              <a:t>и ИП, </a:t>
            </a:r>
            <a:r>
              <a:rPr lang="ru-RU" sz="1000" b="1" dirty="0" smtClean="0">
                <a:latin typeface="Arial" pitchFamily="34" charset="0"/>
                <a:cs typeface="Arial" pitchFamily="34" charset="0"/>
              </a:rPr>
              <a:t>получивших </a:t>
            </a:r>
            <a:r>
              <a:rPr lang="ru-RU" sz="1000" b="1" dirty="0">
                <a:latin typeface="Arial" pitchFamily="34" charset="0"/>
                <a:cs typeface="Arial" pitchFamily="34" charset="0"/>
              </a:rPr>
              <a:t>нефинансовую поддержку со стороны АО «Корпорация «МСП» в виде:</a:t>
            </a:r>
          </a:p>
        </p:txBody>
      </p:sp>
      <p:pic>
        <p:nvPicPr>
          <p:cNvPr id="31" name="Рисунок 3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669" y="1453136"/>
            <a:ext cx="3994844" cy="26239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14792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C3E1D0-B99E-411B-BCE4-D3E6DB7EA499}" type="slidenum">
              <a:rPr lang="ru-RU" smtClean="0"/>
              <a:pPr/>
              <a:t>11</a:t>
            </a:fld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395536" y="44624"/>
            <a:ext cx="292176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Уникальные продукты Банка</a:t>
            </a:r>
            <a:endParaRPr lang="ru-RU" sz="16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17" name="Таблица 1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617019097"/>
              </p:ext>
            </p:extLst>
          </p:nvPr>
        </p:nvGraphicFramePr>
        <p:xfrm>
          <a:off x="395535" y="548680"/>
          <a:ext cx="7709793" cy="64807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770979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648072">
                <a:tc>
                  <a:txBody>
                    <a:bodyPr/>
                    <a:lstStyle/>
                    <a:p>
                      <a:r>
                        <a:rPr lang="ru-RU" sz="2800" baseline="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«Экспресс на инвестиции»</a:t>
                      </a:r>
                      <a:endParaRPr lang="ru-RU" sz="2800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38" name="TextBox 37"/>
          <p:cNvSpPr txBox="1"/>
          <p:nvPr/>
        </p:nvSpPr>
        <p:spPr>
          <a:xfrm>
            <a:off x="379115" y="1484784"/>
            <a:ext cx="4120877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100" b="1" i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Специальный сегмент в рамках </a:t>
            </a:r>
            <a:r>
              <a:rPr lang="ru-RU" sz="1100" b="1" i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продукта</a:t>
            </a:r>
          </a:p>
          <a:p>
            <a:r>
              <a:rPr lang="ru-RU" sz="1100" b="1" i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«Бизнес-навигатор».</a:t>
            </a:r>
            <a:endParaRPr lang="ru-RU" sz="11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0" name="TextBox 49"/>
          <p:cNvSpPr txBox="1"/>
          <p:nvPr/>
        </p:nvSpPr>
        <p:spPr>
          <a:xfrm>
            <a:off x="395536" y="5084280"/>
            <a:ext cx="1393330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100" dirty="0" smtClean="0">
                <a:solidFill>
                  <a:srgbClr val="0072BC"/>
                </a:solidFill>
                <a:latin typeface="Arial" pitchFamily="34" charset="0"/>
                <a:cs typeface="Arial" pitchFamily="34" charset="0"/>
              </a:rPr>
              <a:t>СУММА КРЕДИТА</a:t>
            </a:r>
            <a:endParaRPr lang="ru-RU" sz="1100" dirty="0"/>
          </a:p>
        </p:txBody>
      </p:sp>
      <p:sp>
        <p:nvSpPr>
          <p:cNvPr id="51" name="TextBox 50"/>
          <p:cNvSpPr txBox="1"/>
          <p:nvPr/>
        </p:nvSpPr>
        <p:spPr>
          <a:xfrm>
            <a:off x="2627784" y="5084280"/>
            <a:ext cx="1260281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100" dirty="0" smtClean="0">
                <a:solidFill>
                  <a:srgbClr val="0072BC"/>
                </a:solidFill>
                <a:latin typeface="Arial" pitchFamily="34" charset="0"/>
                <a:cs typeface="Arial" pitchFamily="34" charset="0"/>
              </a:rPr>
              <a:t>СРОК КРЕДИТА</a:t>
            </a:r>
            <a:endParaRPr lang="ru-RU" sz="1100" dirty="0"/>
          </a:p>
        </p:txBody>
      </p:sp>
      <p:sp>
        <p:nvSpPr>
          <p:cNvPr id="52" name="TextBox 51"/>
          <p:cNvSpPr txBox="1"/>
          <p:nvPr/>
        </p:nvSpPr>
        <p:spPr>
          <a:xfrm>
            <a:off x="4644008" y="5084281"/>
            <a:ext cx="1670650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100" dirty="0" smtClean="0">
                <a:solidFill>
                  <a:srgbClr val="0072BC"/>
                </a:solidFill>
                <a:latin typeface="Arial" pitchFamily="34" charset="0"/>
                <a:cs typeface="Arial" pitchFamily="34" charset="0"/>
              </a:rPr>
              <a:t>СТАВКА ПО КРЕДИТУ</a:t>
            </a:r>
            <a:endParaRPr lang="ru-RU" sz="1100" dirty="0"/>
          </a:p>
        </p:txBody>
      </p:sp>
      <p:pic>
        <p:nvPicPr>
          <p:cNvPr id="53" name="Рисунок 5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3882" y="5393521"/>
            <a:ext cx="603089" cy="588379"/>
          </a:xfrm>
          <a:prstGeom prst="rect">
            <a:avLst/>
          </a:prstGeom>
        </p:spPr>
      </p:pic>
      <p:pic>
        <p:nvPicPr>
          <p:cNvPr id="54" name="Рисунок 5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1582" y="5393521"/>
            <a:ext cx="632508" cy="603089"/>
          </a:xfrm>
          <a:prstGeom prst="rect">
            <a:avLst/>
          </a:prstGeom>
        </p:spPr>
      </p:pic>
      <p:pic>
        <p:nvPicPr>
          <p:cNvPr id="55" name="Рисунок 5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0841" y="5396135"/>
            <a:ext cx="639863" cy="625153"/>
          </a:xfrm>
          <a:prstGeom prst="rect">
            <a:avLst/>
          </a:prstGeom>
        </p:spPr>
      </p:pic>
      <p:sp>
        <p:nvSpPr>
          <p:cNvPr id="56" name="TextBox 55"/>
          <p:cNvSpPr txBox="1"/>
          <p:nvPr/>
        </p:nvSpPr>
        <p:spPr>
          <a:xfrm>
            <a:off x="1043608" y="5393521"/>
            <a:ext cx="88036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000" dirty="0" smtClean="0">
                <a:latin typeface="Arial" pitchFamily="34" charset="0"/>
                <a:cs typeface="Arial" pitchFamily="34" charset="0"/>
              </a:rPr>
              <a:t>От 1 до 10</a:t>
            </a:r>
          </a:p>
          <a:p>
            <a:r>
              <a:rPr lang="ru-RU" sz="1000" dirty="0" smtClean="0">
                <a:latin typeface="Arial" pitchFamily="34" charset="0"/>
                <a:cs typeface="Arial" pitchFamily="34" charset="0"/>
              </a:rPr>
              <a:t>млн рублей</a:t>
            </a:r>
            <a:endParaRPr lang="ru-RU" sz="1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7" name="TextBox 56"/>
          <p:cNvSpPr txBox="1"/>
          <p:nvPr/>
        </p:nvSpPr>
        <p:spPr>
          <a:xfrm>
            <a:off x="3295380" y="5393521"/>
            <a:ext cx="90120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000" dirty="0" smtClean="0">
                <a:latin typeface="Arial" pitchFamily="34" charset="0"/>
                <a:cs typeface="Arial" pitchFamily="34" charset="0"/>
              </a:rPr>
              <a:t>Не более</a:t>
            </a:r>
          </a:p>
          <a:p>
            <a:r>
              <a:rPr lang="ru-RU" sz="1000" dirty="0" smtClean="0">
                <a:latin typeface="Arial" pitchFamily="34" charset="0"/>
                <a:cs typeface="Arial" pitchFamily="34" charset="0"/>
              </a:rPr>
              <a:t>60  месяцев</a:t>
            </a:r>
            <a:endParaRPr lang="ru-RU" sz="1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9" name="TextBox 58"/>
          <p:cNvSpPr txBox="1"/>
          <p:nvPr/>
        </p:nvSpPr>
        <p:spPr>
          <a:xfrm>
            <a:off x="395536" y="2132856"/>
            <a:ext cx="394506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b="1" dirty="0" smtClean="0">
                <a:solidFill>
                  <a:srgbClr val="0072BC"/>
                </a:solidFill>
                <a:latin typeface="Arial" pitchFamily="34" charset="0"/>
                <a:cs typeface="Arial" pitchFamily="34" charset="0"/>
              </a:rPr>
              <a:t>Цель кредита </a:t>
            </a:r>
            <a:r>
              <a:rPr lang="ru-RU" sz="1000" b="1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– </a:t>
            </a:r>
            <a:r>
              <a:rPr lang="ru-RU" sz="1000" dirty="0">
                <a:latin typeface="Arial" pitchFamily="34" charset="0"/>
                <a:cs typeface="Arial" pitchFamily="34" charset="0"/>
              </a:rPr>
              <a:t>финансирование инвестиций:	</a:t>
            </a:r>
          </a:p>
          <a:p>
            <a:r>
              <a:rPr lang="ru-RU" sz="1000" dirty="0">
                <a:latin typeface="Arial" pitchFamily="34" charset="0"/>
                <a:cs typeface="Arial" pitchFamily="34" charset="0"/>
              </a:rPr>
              <a:t>- приобретение и/или ремонт и/или модернизация основных средств (машин, оборудования, зданий, сооружений, помещений, земельных участков и т.д</a:t>
            </a:r>
            <a:r>
              <a:rPr lang="ru-RU" sz="1000" dirty="0" smtClean="0">
                <a:latin typeface="Arial" pitchFamily="34" charset="0"/>
                <a:cs typeface="Arial" pitchFamily="34" charset="0"/>
              </a:rPr>
              <a:t>.) в соответствии с Бизнес-планом, сформированном при помощи сервиса на портале Бизнес-навигатор МСП.</a:t>
            </a:r>
            <a:endParaRPr lang="ru-RU" sz="1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0" name="TextBox 59"/>
          <p:cNvSpPr txBox="1"/>
          <p:nvPr/>
        </p:nvSpPr>
        <p:spPr>
          <a:xfrm>
            <a:off x="5212681" y="5444320"/>
            <a:ext cx="310373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000" dirty="0" smtClean="0">
                <a:latin typeface="Arial" pitchFamily="34" charset="0"/>
                <a:cs typeface="Arial" pitchFamily="34" charset="0"/>
              </a:rPr>
              <a:t>Для субъектов среднего бизнеса </a:t>
            </a:r>
            <a:r>
              <a:rPr lang="ru-RU" sz="1000" dirty="0">
                <a:latin typeface="Arial" pitchFamily="34" charset="0"/>
                <a:cs typeface="Arial" pitchFamily="34" charset="0"/>
              </a:rPr>
              <a:t>–</a:t>
            </a:r>
            <a:r>
              <a:rPr lang="ru-RU" sz="1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1000" dirty="0">
                <a:latin typeface="Arial" pitchFamily="34" charset="0"/>
                <a:cs typeface="Arial" pitchFamily="34" charset="0"/>
              </a:rPr>
              <a:t>9</a:t>
            </a:r>
            <a:r>
              <a:rPr lang="ru-RU" sz="1000" dirty="0" smtClean="0">
                <a:latin typeface="Arial" pitchFamily="34" charset="0"/>
                <a:cs typeface="Arial" pitchFamily="34" charset="0"/>
              </a:rPr>
              <a:t>,1</a:t>
            </a:r>
            <a:r>
              <a:rPr lang="ru-RU" sz="1000" dirty="0">
                <a:latin typeface="Arial" pitchFamily="34" charset="0"/>
                <a:cs typeface="Arial" pitchFamily="34" charset="0"/>
              </a:rPr>
              <a:t>% годовых</a:t>
            </a:r>
          </a:p>
          <a:p>
            <a:r>
              <a:rPr lang="ru-RU" sz="1000" dirty="0" smtClean="0">
                <a:latin typeface="Arial" pitchFamily="34" charset="0"/>
                <a:cs typeface="Arial" pitchFamily="34" charset="0"/>
              </a:rPr>
              <a:t>Для субъектов малого бизнеса – 10,1% годовых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1512615"/>
            <a:ext cx="3389313" cy="25542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23528" y="4550931"/>
            <a:ext cx="7614585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000" b="1" dirty="0" smtClean="0">
                <a:latin typeface="Arial" pitchFamily="34" charset="0"/>
                <a:cs typeface="Arial" pitchFamily="34" charset="0"/>
              </a:rPr>
              <a:t>Для юридических лиц </a:t>
            </a:r>
            <a:r>
              <a:rPr lang="ru-RU" sz="1000" b="1" dirty="0">
                <a:latin typeface="Arial" pitchFamily="34" charset="0"/>
                <a:cs typeface="Arial" pitchFamily="34" charset="0"/>
              </a:rPr>
              <a:t>и ИП, </a:t>
            </a:r>
            <a:r>
              <a:rPr lang="ru-RU" sz="1000" b="1" dirty="0" smtClean="0">
                <a:latin typeface="Arial" pitchFamily="34" charset="0"/>
                <a:cs typeface="Arial" pitchFamily="34" charset="0"/>
              </a:rPr>
              <a:t>сформировавших Бизнес-план </a:t>
            </a:r>
            <a:r>
              <a:rPr lang="ru-RU" sz="1000" b="1" dirty="0">
                <a:latin typeface="Arial" pitchFamily="34" charset="0"/>
                <a:cs typeface="Arial" pitchFamily="34" charset="0"/>
              </a:rPr>
              <a:t>при помощи сервиса на портале Бизнес-навигатор </a:t>
            </a:r>
            <a:r>
              <a:rPr lang="ru-RU" sz="1000" b="1" dirty="0" smtClean="0">
                <a:latin typeface="Arial" pitchFamily="34" charset="0"/>
                <a:cs typeface="Arial" pitchFamily="34" charset="0"/>
              </a:rPr>
              <a:t>МСП:</a:t>
            </a:r>
            <a:endParaRPr lang="ru-RU" sz="1000" b="1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309851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C3E1D0-B99E-411B-BCE4-D3E6DB7EA499}" type="slidenum">
              <a:rPr lang="ru-RU" smtClean="0"/>
              <a:pPr/>
              <a:t>12</a:t>
            </a:fld>
            <a:endParaRPr lang="ru-RU" dirty="0"/>
          </a:p>
        </p:txBody>
      </p:sp>
      <p:graphicFrame>
        <p:nvGraphicFramePr>
          <p:cNvPr id="5" name="Таблица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169824544"/>
              </p:ext>
            </p:extLst>
          </p:nvPr>
        </p:nvGraphicFramePr>
        <p:xfrm>
          <a:off x="395536" y="476673"/>
          <a:ext cx="7488832" cy="64807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748883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648072">
                <a:tc>
                  <a:txBody>
                    <a:bodyPr/>
                    <a:lstStyle/>
                    <a:p>
                      <a:r>
                        <a:rPr lang="ru-RU" sz="2800" baseline="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Гарантии в рамках НГС</a:t>
                      </a:r>
                      <a:endParaRPr lang="ru-RU" sz="2800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395536" y="44624"/>
            <a:ext cx="249427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Гарантийная поддержка</a:t>
            </a:r>
            <a:endParaRPr lang="ru-RU" sz="16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95537" y="1124744"/>
            <a:ext cx="792087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dirty="0">
                <a:latin typeface="Arial" pitchFamily="34" charset="0"/>
                <a:cs typeface="Arial" pitchFamily="34" charset="0"/>
              </a:rPr>
              <a:t>МСП Банк выступает гарантом исполнения субъектами МСП своих кредитных обязательств, предоставляя за них прямые гарантии для получения представителями малого и среднего бизнеса банковских кредитов для приобретения основных средств, финансирования текущей деятельности, исполнения контрактов в рамках федеральных законов №44-ФЗ и №223-ФЗ.</a:t>
            </a:r>
          </a:p>
          <a:p>
            <a:endParaRPr lang="ru-RU" sz="1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95536" y="1857018"/>
            <a:ext cx="705642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100" dirty="0" smtClean="0">
                <a:solidFill>
                  <a:srgbClr val="0072BC"/>
                </a:solidFill>
                <a:latin typeface="Arial" pitchFamily="34" charset="0"/>
                <a:cs typeface="Arial" pitchFamily="34" charset="0"/>
              </a:rPr>
              <a:t>СУММА</a:t>
            </a:r>
            <a:endParaRPr lang="ru-RU" sz="1100" dirty="0"/>
          </a:p>
        </p:txBody>
      </p:sp>
      <p:sp>
        <p:nvSpPr>
          <p:cNvPr id="9" name="TextBox 8"/>
          <p:cNvSpPr txBox="1"/>
          <p:nvPr/>
        </p:nvSpPr>
        <p:spPr>
          <a:xfrm>
            <a:off x="2771800" y="1857017"/>
            <a:ext cx="572593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100" dirty="0" smtClean="0">
                <a:solidFill>
                  <a:srgbClr val="0072BC"/>
                </a:solidFill>
                <a:latin typeface="Arial" pitchFamily="34" charset="0"/>
                <a:cs typeface="Arial" pitchFamily="34" charset="0"/>
              </a:rPr>
              <a:t>СРОК</a:t>
            </a:r>
            <a:endParaRPr lang="ru-RU" sz="1100" dirty="0"/>
          </a:p>
        </p:txBody>
      </p:sp>
      <p:sp>
        <p:nvSpPr>
          <p:cNvPr id="10" name="TextBox 9"/>
          <p:cNvSpPr txBox="1"/>
          <p:nvPr/>
        </p:nvSpPr>
        <p:spPr>
          <a:xfrm>
            <a:off x="4932040" y="1857018"/>
            <a:ext cx="1882247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100" dirty="0" smtClean="0">
                <a:solidFill>
                  <a:srgbClr val="0072BC"/>
                </a:solidFill>
                <a:latin typeface="Arial" pitchFamily="34" charset="0"/>
                <a:cs typeface="Arial" pitchFamily="34" charset="0"/>
              </a:rPr>
              <a:t>СТОИМОСТЬ ГАРАНТИИ</a:t>
            </a:r>
            <a:endParaRPr lang="ru-RU" sz="1100" dirty="0"/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7898" y="2217058"/>
            <a:ext cx="603089" cy="588379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9614" y="2217058"/>
            <a:ext cx="632508" cy="603089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2227676"/>
            <a:ext cx="639863" cy="625153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1043608" y="2217058"/>
            <a:ext cx="94769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000" dirty="0" smtClean="0">
                <a:latin typeface="Arial" pitchFamily="34" charset="0"/>
                <a:cs typeface="Arial" pitchFamily="34" charset="0"/>
              </a:rPr>
              <a:t>От 25 до 100</a:t>
            </a:r>
          </a:p>
          <a:p>
            <a:r>
              <a:rPr lang="ru-RU" sz="1000" dirty="0" smtClean="0">
                <a:latin typeface="Arial" pitchFamily="34" charset="0"/>
                <a:cs typeface="Arial" pitchFamily="34" charset="0"/>
              </a:rPr>
              <a:t>млн рублей</a:t>
            </a:r>
            <a:endParaRPr lang="ru-RU" sz="1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439396" y="2217058"/>
            <a:ext cx="149752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000" dirty="0" smtClean="0">
                <a:latin typeface="Arial" pitchFamily="34" charset="0"/>
                <a:cs typeface="Arial" pitchFamily="34" charset="0"/>
              </a:rPr>
              <a:t>До 15 лет</a:t>
            </a:r>
          </a:p>
          <a:p>
            <a:r>
              <a:rPr lang="ru-RU" sz="1000" dirty="0" smtClean="0">
                <a:latin typeface="Arial" pitchFamily="34" charset="0"/>
                <a:cs typeface="Arial" pitchFamily="34" charset="0"/>
              </a:rPr>
              <a:t>Срок зависит от</a:t>
            </a:r>
          </a:p>
          <a:p>
            <a:r>
              <a:rPr lang="ru-RU" sz="1000" dirty="0">
                <a:latin typeface="Arial" pitchFamily="34" charset="0"/>
                <a:cs typeface="Arial" pitchFamily="34" charset="0"/>
              </a:rPr>
              <a:t>у</a:t>
            </a:r>
            <a:r>
              <a:rPr lang="ru-RU" sz="1000" dirty="0" smtClean="0">
                <a:latin typeface="Arial" pitchFamily="34" charset="0"/>
                <a:cs typeface="Arial" pitchFamily="34" charset="0"/>
              </a:rPr>
              <a:t>словий гарантийного</a:t>
            </a:r>
          </a:p>
          <a:p>
            <a:r>
              <a:rPr lang="ru-RU" sz="1000" dirty="0" smtClean="0">
                <a:latin typeface="Arial" pitchFamily="34" charset="0"/>
                <a:cs typeface="Arial" pitchFamily="34" charset="0"/>
              </a:rPr>
              <a:t>продукта </a:t>
            </a:r>
            <a:endParaRPr lang="ru-RU" sz="1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5520114" y="2217058"/>
            <a:ext cx="1069524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000" dirty="0" smtClean="0">
                <a:latin typeface="Arial" pitchFamily="34" charset="0"/>
                <a:cs typeface="Arial" pitchFamily="34" charset="0"/>
              </a:rPr>
              <a:t>0,75% годовых</a:t>
            </a:r>
          </a:p>
        </p:txBody>
      </p:sp>
      <p:graphicFrame>
        <p:nvGraphicFramePr>
          <p:cNvPr id="17" name="Таблица 1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077358780"/>
              </p:ext>
            </p:extLst>
          </p:nvPr>
        </p:nvGraphicFramePr>
        <p:xfrm>
          <a:off x="395536" y="3625974"/>
          <a:ext cx="7488832" cy="64807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748883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648072">
                <a:tc>
                  <a:txBody>
                    <a:bodyPr/>
                    <a:lstStyle/>
                    <a:p>
                      <a:r>
                        <a:rPr lang="ru-RU" sz="2800" baseline="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Гарантии в рамках №44-ФЗ и №223-ФЗ</a:t>
                      </a:r>
                      <a:endParaRPr lang="ru-RU" sz="2800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19" name="TextBox 18"/>
          <p:cNvSpPr txBox="1"/>
          <p:nvPr/>
        </p:nvSpPr>
        <p:spPr>
          <a:xfrm>
            <a:off x="395536" y="5085185"/>
            <a:ext cx="705642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100" dirty="0" smtClean="0">
                <a:solidFill>
                  <a:srgbClr val="0072BC"/>
                </a:solidFill>
                <a:latin typeface="Arial" pitchFamily="34" charset="0"/>
                <a:cs typeface="Arial" pitchFamily="34" charset="0"/>
              </a:rPr>
              <a:t>СУММА</a:t>
            </a:r>
            <a:endParaRPr lang="ru-RU" sz="1100" dirty="0"/>
          </a:p>
        </p:txBody>
      </p:sp>
      <p:sp>
        <p:nvSpPr>
          <p:cNvPr id="20" name="TextBox 19"/>
          <p:cNvSpPr txBox="1"/>
          <p:nvPr/>
        </p:nvSpPr>
        <p:spPr>
          <a:xfrm>
            <a:off x="2771800" y="5085184"/>
            <a:ext cx="572593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100" dirty="0" smtClean="0">
                <a:solidFill>
                  <a:srgbClr val="0072BC"/>
                </a:solidFill>
                <a:latin typeface="Arial" pitchFamily="34" charset="0"/>
                <a:cs typeface="Arial" pitchFamily="34" charset="0"/>
              </a:rPr>
              <a:t>СРОК</a:t>
            </a:r>
            <a:endParaRPr lang="ru-RU" sz="1100" dirty="0"/>
          </a:p>
        </p:txBody>
      </p:sp>
      <p:sp>
        <p:nvSpPr>
          <p:cNvPr id="21" name="TextBox 20"/>
          <p:cNvSpPr txBox="1"/>
          <p:nvPr/>
        </p:nvSpPr>
        <p:spPr>
          <a:xfrm>
            <a:off x="4932040" y="5085185"/>
            <a:ext cx="1882247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100" dirty="0" smtClean="0">
                <a:solidFill>
                  <a:srgbClr val="0072BC"/>
                </a:solidFill>
                <a:latin typeface="Arial" pitchFamily="34" charset="0"/>
                <a:cs typeface="Arial" pitchFamily="34" charset="0"/>
              </a:rPr>
              <a:t>СТОИМОСТЬ ГАРАНТИИ</a:t>
            </a:r>
            <a:endParaRPr lang="ru-RU" sz="1100" dirty="0"/>
          </a:p>
        </p:txBody>
      </p:sp>
      <p:pic>
        <p:nvPicPr>
          <p:cNvPr id="22" name="Рисунок 2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7898" y="5394425"/>
            <a:ext cx="603089" cy="588379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9614" y="5394425"/>
            <a:ext cx="632508" cy="603089"/>
          </a:xfrm>
          <a:prstGeom prst="rect">
            <a:avLst/>
          </a:prstGeom>
        </p:spPr>
      </p:pic>
      <p:pic>
        <p:nvPicPr>
          <p:cNvPr id="24" name="Рисунок 2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0841" y="5397040"/>
            <a:ext cx="639863" cy="625153"/>
          </a:xfrm>
          <a:prstGeom prst="rect">
            <a:avLst/>
          </a:prstGeom>
        </p:spPr>
      </p:pic>
      <p:sp>
        <p:nvSpPr>
          <p:cNvPr id="25" name="TextBox 24"/>
          <p:cNvSpPr txBox="1"/>
          <p:nvPr/>
        </p:nvSpPr>
        <p:spPr>
          <a:xfrm>
            <a:off x="1043608" y="5394425"/>
            <a:ext cx="88036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000" dirty="0" smtClean="0">
                <a:latin typeface="Arial" pitchFamily="34" charset="0"/>
                <a:cs typeface="Arial" pitchFamily="34" charset="0"/>
              </a:rPr>
              <a:t>До 500</a:t>
            </a:r>
          </a:p>
          <a:p>
            <a:r>
              <a:rPr lang="ru-RU" sz="1000" dirty="0" smtClean="0">
                <a:latin typeface="Arial" pitchFamily="34" charset="0"/>
                <a:cs typeface="Arial" pitchFamily="34" charset="0"/>
              </a:rPr>
              <a:t>млн рублей</a:t>
            </a:r>
            <a:endParaRPr lang="ru-RU" sz="1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3439396" y="5394425"/>
            <a:ext cx="142063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dirty="0" smtClean="0">
                <a:latin typeface="Arial" pitchFamily="34" charset="0"/>
                <a:cs typeface="Arial" pitchFamily="34" charset="0"/>
              </a:rPr>
              <a:t>В соответствии с </a:t>
            </a:r>
          </a:p>
          <a:p>
            <a:r>
              <a:rPr lang="ru-RU" sz="1000" dirty="0" smtClean="0">
                <a:latin typeface="Arial" pitchFamily="34" charset="0"/>
                <a:cs typeface="Arial" pitchFamily="34" charset="0"/>
              </a:rPr>
              <a:t>требованиями </a:t>
            </a:r>
          </a:p>
          <a:p>
            <a:r>
              <a:rPr lang="ru-RU" sz="1000" dirty="0">
                <a:latin typeface="Arial" pitchFamily="34" charset="0"/>
                <a:cs typeface="Arial" pitchFamily="34" charset="0"/>
              </a:rPr>
              <a:t>к</a:t>
            </a:r>
            <a:r>
              <a:rPr lang="ru-RU" sz="1000" dirty="0" smtClean="0">
                <a:latin typeface="Arial" pitchFamily="34" charset="0"/>
                <a:cs typeface="Arial" pitchFamily="34" charset="0"/>
              </a:rPr>
              <a:t>онкурсной документации</a:t>
            </a:r>
            <a:endParaRPr lang="ru-RU" sz="1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5520114" y="5394425"/>
            <a:ext cx="162897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000" dirty="0" smtClean="0">
                <a:latin typeface="Arial" pitchFamily="34" charset="0"/>
                <a:cs typeface="Arial" pitchFamily="34" charset="0"/>
              </a:rPr>
              <a:t>От 2,5 % до 3% годовых</a:t>
            </a:r>
          </a:p>
          <a:p>
            <a:endParaRPr lang="ru-RU" sz="1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395537" y="4280396"/>
            <a:ext cx="8208912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b="1" dirty="0" smtClean="0">
                <a:solidFill>
                  <a:srgbClr val="0072BC"/>
                </a:solidFill>
                <a:latin typeface="Arial" pitchFamily="34" charset="0"/>
                <a:cs typeface="Arial" pitchFamily="34" charset="0"/>
              </a:rPr>
              <a:t>Срок рассмотрения заявки:</a:t>
            </a:r>
          </a:p>
          <a:p>
            <a:pPr marL="171450" indent="-171450">
              <a:buFont typeface="Wingdings" pitchFamily="2" charset="2"/>
              <a:buChar char="§"/>
            </a:pPr>
            <a:r>
              <a:rPr lang="ru-RU" sz="1000" dirty="0" smtClean="0">
                <a:latin typeface="Arial" pitchFamily="34" charset="0"/>
                <a:cs typeface="Arial" pitchFamily="34" charset="0"/>
              </a:rPr>
              <a:t>гарантия до 25 млн рублей – до 5 рабочих дней;</a:t>
            </a:r>
            <a:endParaRPr lang="ru-RU" sz="1000" dirty="0">
              <a:latin typeface="Arial" pitchFamily="34" charset="0"/>
              <a:cs typeface="Arial" pitchFamily="34" charset="0"/>
            </a:endParaRPr>
          </a:p>
          <a:p>
            <a:pPr marL="171450" indent="-171450">
              <a:buFont typeface="Wingdings" pitchFamily="2" charset="2"/>
              <a:buChar char="§"/>
            </a:pPr>
            <a:r>
              <a:rPr lang="ru-RU" sz="1000" dirty="0" smtClean="0">
                <a:latin typeface="Arial" pitchFamily="34" charset="0"/>
                <a:cs typeface="Arial" pitchFamily="34" charset="0"/>
              </a:rPr>
              <a:t>гарантия от 25 млн рублей – до 10 рабочих дней</a:t>
            </a:r>
            <a:r>
              <a:rPr lang="ru-RU" sz="1000" dirty="0" smtClean="0"/>
              <a:t>.</a:t>
            </a:r>
            <a:endParaRPr lang="ru-RU" sz="1000" dirty="0"/>
          </a:p>
        </p:txBody>
      </p:sp>
    </p:spTree>
    <p:extLst>
      <p:ext uri="{BB962C8B-B14F-4D97-AF65-F5344CB8AC3E}">
        <p14:creationId xmlns:p14="http://schemas.microsoft.com/office/powerpoint/2010/main" val="7894106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C3E1D0-B99E-411B-BCE4-D3E6DB7EA499}" type="slidenum">
              <a:rPr lang="ru-RU" smtClean="0"/>
              <a:pPr/>
              <a:t>13</a:t>
            </a:fld>
            <a:endParaRPr lang="ru-RU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547"/>
          <a:stretch/>
        </p:blipFill>
        <p:spPr bwMode="auto">
          <a:xfrm>
            <a:off x="166977" y="227346"/>
            <a:ext cx="6997311" cy="65140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07702" y="116633"/>
            <a:ext cx="2532650" cy="11521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23955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Благодарим</a:t>
            </a:r>
            <a:br>
              <a:rPr lang="ru-RU" dirty="0" smtClean="0"/>
            </a:br>
            <a:r>
              <a:rPr lang="ru-RU" dirty="0" smtClean="0"/>
              <a:t>за внимание!</a:t>
            </a:r>
            <a:r>
              <a:rPr lang="ru-RU" sz="1400" dirty="0" smtClean="0"/>
              <a:t/>
            </a:r>
            <a:br>
              <a:rPr lang="ru-RU" sz="1400" dirty="0" smtClean="0"/>
            </a:br>
            <a:r>
              <a:rPr lang="ru-RU" sz="1400" dirty="0" smtClean="0"/>
              <a:t/>
            </a:r>
            <a:br>
              <a:rPr lang="ru-RU" sz="1400" dirty="0" smtClean="0"/>
            </a:br>
            <a:r>
              <a:rPr lang="ru-RU" sz="1400" dirty="0" smtClean="0">
                <a:solidFill>
                  <a:srgbClr val="0072BC"/>
                </a:solidFill>
              </a:rPr>
              <a:t>Акционерное общество «Российский Банк </a:t>
            </a:r>
            <a:br>
              <a:rPr lang="ru-RU" sz="1400" dirty="0" smtClean="0">
                <a:solidFill>
                  <a:srgbClr val="0072BC"/>
                </a:solidFill>
              </a:rPr>
            </a:br>
            <a:r>
              <a:rPr lang="ru-RU" sz="1400" dirty="0" smtClean="0">
                <a:solidFill>
                  <a:srgbClr val="0072BC"/>
                </a:solidFill>
              </a:rPr>
              <a:t>поддержки малого и среднего </a:t>
            </a:r>
            <a:br>
              <a:rPr lang="ru-RU" sz="1400" dirty="0" smtClean="0">
                <a:solidFill>
                  <a:srgbClr val="0072BC"/>
                </a:solidFill>
              </a:rPr>
            </a:br>
            <a:r>
              <a:rPr lang="ru-RU" sz="1400" dirty="0" smtClean="0">
                <a:solidFill>
                  <a:srgbClr val="0072BC"/>
                </a:solidFill>
              </a:rPr>
              <a:t>предпринимательства» (АО «МСП Банк»)</a:t>
            </a:r>
            <a:r>
              <a:rPr lang="ru-RU" sz="1400" dirty="0" smtClean="0"/>
              <a:t/>
            </a:r>
            <a:br>
              <a:rPr lang="ru-RU" sz="1400" dirty="0" smtClean="0"/>
            </a:br>
            <a:r>
              <a:rPr lang="ru-RU" sz="1400" dirty="0" smtClean="0"/>
              <a:t/>
            </a:r>
            <a:br>
              <a:rPr lang="ru-RU" sz="1400" dirty="0" smtClean="0"/>
            </a:br>
            <a:r>
              <a:rPr lang="ru-RU" sz="1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115035, Россия, г. Москва, </a:t>
            </a:r>
            <a:br>
              <a:rPr lang="ru-RU" sz="1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r>
              <a:rPr lang="ru-RU" sz="1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ул. Садовническая, дом 79 </a:t>
            </a:r>
            <a:br>
              <a:rPr lang="ru-RU" sz="1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r>
              <a:rPr lang="ru-RU" sz="1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/>
            </a:r>
            <a:br>
              <a:rPr lang="ru-RU" sz="1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r>
              <a:rPr 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8 800 30 20 100</a:t>
            </a:r>
            <a:br>
              <a:rPr 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r>
              <a:rPr lang="ru-RU" sz="1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/>
            </a:r>
            <a:br>
              <a:rPr lang="ru-RU" sz="1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r>
              <a:rPr lang="ru-RU" sz="1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info@mspbank.ru</a:t>
            </a:r>
            <a:r>
              <a:rPr lang="ru-RU" sz="1400" dirty="0" smtClean="0"/>
              <a:t/>
            </a:r>
            <a:br>
              <a:rPr lang="ru-RU" sz="1400" dirty="0" smtClean="0"/>
            </a:br>
            <a:r>
              <a:rPr lang="ru-RU" sz="1400" dirty="0" smtClean="0"/>
              <a:t/>
            </a:r>
            <a:br>
              <a:rPr lang="ru-RU" sz="1400" dirty="0" smtClean="0"/>
            </a:br>
            <a:r>
              <a:rPr lang="ru-RU" sz="1800" u="sng" dirty="0" smtClean="0">
                <a:solidFill>
                  <a:srgbClr val="0072BC"/>
                </a:solidFill>
              </a:rPr>
              <a:t>www.mspbank.ru</a:t>
            </a:r>
            <a:r>
              <a:rPr lang="ru-RU" sz="1400" dirty="0" smtClean="0"/>
              <a:t/>
            </a:r>
            <a:br>
              <a:rPr lang="ru-RU" sz="1400" dirty="0" smtClean="0"/>
            </a:br>
            <a:endParaRPr lang="ru-RU" sz="1400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4294967295"/>
          </p:nvPr>
        </p:nvSpPr>
        <p:spPr>
          <a:xfrm>
            <a:off x="7010400" y="6381750"/>
            <a:ext cx="2133600" cy="365125"/>
          </a:xfrm>
        </p:spPr>
        <p:txBody>
          <a:bodyPr/>
          <a:lstStyle/>
          <a:p>
            <a:fld id="{F0C3E1D0-B99E-411B-BCE4-D3E6DB7EA499}" type="slidenum">
              <a:rPr lang="ru-RU" smtClean="0"/>
              <a:pPr/>
              <a:t>14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93027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C3E1D0-B99E-411B-BCE4-D3E6DB7EA499}" type="slidenum">
              <a:rPr lang="ru-RU" smtClean="0"/>
              <a:pPr/>
              <a:t>2</a:t>
            </a:fld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83778"/>
            <a:ext cx="5914999" cy="868958"/>
          </a:xfrm>
        </p:spPr>
        <p:txBody>
          <a:bodyPr/>
          <a:lstStyle/>
          <a:p>
            <a:pPr algn="l"/>
            <a:r>
              <a:rPr lang="ru-RU" sz="3200" dirty="0" smtClean="0">
                <a:latin typeface="Arial" pitchFamily="34" charset="0"/>
                <a:cs typeface="Arial" pitchFamily="34" charset="0"/>
              </a:rPr>
              <a:t>О Банке</a:t>
            </a:r>
            <a:endParaRPr lang="ru-RU" sz="3200" dirty="0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5" name="Таблица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3756316"/>
              </p:ext>
            </p:extLst>
          </p:nvPr>
        </p:nvGraphicFramePr>
        <p:xfrm>
          <a:off x="467544" y="1268762"/>
          <a:ext cx="7704856" cy="4651634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770485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965930">
                <a:tc>
                  <a:txBody>
                    <a:bodyPr/>
                    <a:lstStyle/>
                    <a:p>
                      <a:endParaRPr lang="ru-RU" sz="1400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21426">
                <a:tc>
                  <a:txBody>
                    <a:bodyPr/>
                    <a:lstStyle/>
                    <a:p>
                      <a:endParaRPr lang="ru-RU" sz="1400" dirty="0"/>
                    </a:p>
                  </a:txBody>
                  <a:tcP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921426">
                <a:tc>
                  <a:txBody>
                    <a:bodyPr/>
                    <a:lstStyle/>
                    <a:p>
                      <a:endParaRPr lang="ru-RU" sz="1400" dirty="0"/>
                    </a:p>
                  </a:txBody>
                  <a:tcP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921426">
                <a:tc>
                  <a:txBody>
                    <a:bodyPr/>
                    <a:lstStyle/>
                    <a:p>
                      <a:endParaRPr lang="ru-RU" sz="1400" dirty="0"/>
                    </a:p>
                  </a:txBody>
                  <a:tcP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BC8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921426">
                <a:tc>
                  <a:txBody>
                    <a:bodyPr/>
                    <a:lstStyle/>
                    <a:p>
                      <a:endParaRPr lang="ru-RU" sz="1400" baseline="0" dirty="0" smtClean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marL="0" algn="l" defTabSz="914400" rtl="0" eaLnBrk="1" latinLnBrk="0" hangingPunct="1"/>
                      <a:r>
                        <a:rPr lang="ru-RU" sz="1400" baseline="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               </a:t>
                      </a:r>
                      <a:endParaRPr lang="ru-RU" sz="1800" kern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F8A8A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952" b="30213"/>
          <a:stretch/>
        </p:blipFill>
        <p:spPr>
          <a:xfrm>
            <a:off x="539553" y="5217354"/>
            <a:ext cx="432047" cy="503922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97" r="10786"/>
          <a:stretch/>
        </p:blipFill>
        <p:spPr>
          <a:xfrm>
            <a:off x="540000" y="4293096"/>
            <a:ext cx="432000" cy="503922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" r="6139"/>
          <a:stretch/>
        </p:blipFill>
        <p:spPr>
          <a:xfrm>
            <a:off x="540000" y="3356992"/>
            <a:ext cx="542886" cy="474952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2492896"/>
            <a:ext cx="471326" cy="504056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1556792"/>
            <a:ext cx="553061" cy="504056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1331640" y="5157192"/>
            <a:ext cx="199740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АО «МСП Банк» </a:t>
            </a:r>
            <a:endParaRPr lang="ru-RU" dirty="0" smtClean="0">
              <a:solidFill>
                <a:schemeClr val="tx1">
                  <a:lumMod val="75000"/>
                  <a:lumOff val="2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r>
              <a:rPr lang="ru-RU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учреждено</a:t>
            </a:r>
            <a:endParaRPr lang="ru-RU" dirty="0"/>
          </a:p>
        </p:txBody>
      </p:sp>
      <p:sp>
        <p:nvSpPr>
          <p:cNvPr id="12" name="TextBox 11"/>
          <p:cNvSpPr txBox="1"/>
          <p:nvPr/>
        </p:nvSpPr>
        <p:spPr>
          <a:xfrm>
            <a:off x="1331640" y="4077072"/>
            <a:ext cx="3192092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Реализует государственную</a:t>
            </a:r>
          </a:p>
          <a:p>
            <a:r>
              <a:rPr lang="ru-RU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программу финансовой </a:t>
            </a:r>
          </a:p>
          <a:p>
            <a:r>
              <a:rPr lang="ru-RU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поддержки МСП</a:t>
            </a:r>
            <a:endParaRPr lang="ru-RU" dirty="0"/>
          </a:p>
        </p:txBody>
      </p:sp>
      <p:sp>
        <p:nvSpPr>
          <p:cNvPr id="13" name="TextBox 12"/>
          <p:cNvSpPr txBox="1"/>
          <p:nvPr/>
        </p:nvSpPr>
        <p:spPr>
          <a:xfrm>
            <a:off x="1331640" y="3212976"/>
            <a:ext cx="272625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Реализует гарантийную</a:t>
            </a:r>
          </a:p>
          <a:p>
            <a:r>
              <a:rPr lang="ru-RU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поддержку МСП</a:t>
            </a:r>
            <a:endParaRPr lang="ru-RU" dirty="0"/>
          </a:p>
        </p:txBody>
      </p:sp>
      <p:sp>
        <p:nvSpPr>
          <p:cNvPr id="14" name="TextBox 13"/>
          <p:cNvSpPr txBox="1"/>
          <p:nvPr/>
        </p:nvSpPr>
        <p:spPr>
          <a:xfrm>
            <a:off x="1331640" y="2420888"/>
            <a:ext cx="276229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Участник национальной</a:t>
            </a:r>
          </a:p>
          <a:p>
            <a:r>
              <a:rPr lang="ru-RU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гарантийной системы</a:t>
            </a:r>
            <a:endParaRPr lang="ru-RU" dirty="0"/>
          </a:p>
        </p:txBody>
      </p:sp>
      <p:sp>
        <p:nvSpPr>
          <p:cNvPr id="15" name="TextBox 14"/>
          <p:cNvSpPr txBox="1"/>
          <p:nvPr/>
        </p:nvSpPr>
        <p:spPr>
          <a:xfrm>
            <a:off x="1331640" y="1484784"/>
            <a:ext cx="259026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Осуществляет прямое</a:t>
            </a:r>
          </a:p>
          <a:p>
            <a:r>
              <a:rPr lang="ru-RU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кредитование МСП</a:t>
            </a:r>
            <a:endParaRPr lang="ru-RU" dirty="0"/>
          </a:p>
        </p:txBody>
      </p:sp>
      <p:sp>
        <p:nvSpPr>
          <p:cNvPr id="37" name="TextBox 36"/>
          <p:cNvSpPr txBox="1"/>
          <p:nvPr/>
        </p:nvSpPr>
        <p:spPr>
          <a:xfrm>
            <a:off x="4932040" y="5363924"/>
            <a:ext cx="10994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1999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год</a:t>
            </a:r>
            <a:endParaRPr lang="ru-RU" dirty="0">
              <a:solidFill>
                <a:schemeClr val="tx1">
                  <a:lumMod val="75000"/>
                  <a:lumOff val="2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5458549" y="4338977"/>
            <a:ext cx="14585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с 2004 года</a:t>
            </a:r>
            <a:endParaRPr lang="ru-RU" dirty="0">
              <a:solidFill>
                <a:schemeClr val="tx1">
                  <a:lumMod val="75000"/>
                  <a:lumOff val="2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5921771" y="3383119"/>
            <a:ext cx="14072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с 2013 года</a:t>
            </a:r>
            <a:endParaRPr lang="ru-RU" dirty="0">
              <a:solidFill>
                <a:schemeClr val="tx1">
                  <a:lumMod val="75000"/>
                  <a:lumOff val="2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6365827" y="2510314"/>
            <a:ext cx="14072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с 2016 года</a:t>
            </a:r>
            <a:endParaRPr lang="ru-RU" dirty="0">
              <a:solidFill>
                <a:schemeClr val="tx1">
                  <a:lumMod val="75000"/>
                  <a:lumOff val="2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6830790" y="1556792"/>
            <a:ext cx="14072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с 2017 года</a:t>
            </a:r>
            <a:endParaRPr lang="ru-RU" dirty="0">
              <a:solidFill>
                <a:schemeClr val="tx1">
                  <a:lumMod val="75000"/>
                  <a:lumOff val="2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33" name="Прямая со стрелкой 32"/>
          <p:cNvCxnSpPr/>
          <p:nvPr/>
        </p:nvCxnSpPr>
        <p:spPr>
          <a:xfrm flipV="1">
            <a:off x="4731082" y="731318"/>
            <a:ext cx="2505214" cy="4840512"/>
          </a:xfrm>
          <a:prstGeom prst="straightConnector1">
            <a:avLst/>
          </a:prstGeom>
          <a:ln w="19050">
            <a:solidFill>
              <a:schemeClr val="tx1">
                <a:lumMod val="50000"/>
                <a:lumOff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Блок-схема: узел 18"/>
          <p:cNvSpPr/>
          <p:nvPr/>
        </p:nvSpPr>
        <p:spPr>
          <a:xfrm>
            <a:off x="6156200" y="2636912"/>
            <a:ext cx="144000" cy="144000"/>
          </a:xfrm>
          <a:prstGeom prst="flowChartConnector">
            <a:avLst/>
          </a:prstGeom>
          <a:solidFill>
            <a:schemeClr val="bg1"/>
          </a:solidFill>
          <a:ln w="15875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Блок-схема: узел 19"/>
          <p:cNvSpPr/>
          <p:nvPr/>
        </p:nvSpPr>
        <p:spPr>
          <a:xfrm>
            <a:off x="6625393" y="1714791"/>
            <a:ext cx="144000" cy="144000"/>
          </a:xfrm>
          <a:prstGeom prst="flowChartConnector">
            <a:avLst/>
          </a:prstGeom>
          <a:solidFill>
            <a:schemeClr val="bg1"/>
          </a:solidFill>
          <a:ln w="15875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6" name="Блок-схема: узел 35"/>
          <p:cNvSpPr/>
          <p:nvPr/>
        </p:nvSpPr>
        <p:spPr>
          <a:xfrm>
            <a:off x="5705277" y="3494825"/>
            <a:ext cx="144000" cy="144000"/>
          </a:xfrm>
          <a:prstGeom prst="flowChartConnector">
            <a:avLst/>
          </a:prstGeom>
          <a:solidFill>
            <a:schemeClr val="bg1"/>
          </a:solidFill>
          <a:ln w="15875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Блок-схема: узел 15"/>
          <p:cNvSpPr/>
          <p:nvPr/>
        </p:nvSpPr>
        <p:spPr>
          <a:xfrm>
            <a:off x="4659082" y="5499830"/>
            <a:ext cx="144000" cy="144000"/>
          </a:xfrm>
          <a:prstGeom prst="flowChartConnector">
            <a:avLst/>
          </a:prstGeom>
          <a:solidFill>
            <a:schemeClr val="bg1"/>
          </a:solidFill>
          <a:ln w="15875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Блок-схема: узел 16"/>
          <p:cNvSpPr/>
          <p:nvPr/>
        </p:nvSpPr>
        <p:spPr>
          <a:xfrm>
            <a:off x="5136853" y="4565509"/>
            <a:ext cx="144000" cy="144000"/>
          </a:xfrm>
          <a:prstGeom prst="flowChartConnector">
            <a:avLst/>
          </a:prstGeom>
          <a:solidFill>
            <a:schemeClr val="bg1"/>
          </a:solidFill>
          <a:ln w="15875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769202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C3E1D0-B99E-411B-BCE4-D3E6DB7EA499}" type="slidenum">
              <a:rPr lang="ru-RU" smtClean="0"/>
              <a:pPr/>
              <a:t>3</a:t>
            </a:fld>
            <a:endParaRPr lang="ru-RU" dirty="0"/>
          </a:p>
        </p:txBody>
      </p:sp>
      <p:graphicFrame>
        <p:nvGraphicFramePr>
          <p:cNvPr id="5" name="Таблица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842058098"/>
              </p:ext>
            </p:extLst>
          </p:nvPr>
        </p:nvGraphicFramePr>
        <p:xfrm>
          <a:off x="395536" y="1412777"/>
          <a:ext cx="7488832" cy="64807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748883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648072">
                <a:tc>
                  <a:txBody>
                    <a:bodyPr/>
                    <a:lstStyle/>
                    <a:p>
                      <a:r>
                        <a:rPr lang="ru-RU" sz="2800" baseline="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«Экспресс-Оборотный»</a:t>
                      </a:r>
                      <a:endParaRPr lang="ru-RU" sz="2800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307944" y="908720"/>
            <a:ext cx="815248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Кредитные продукты по </a:t>
            </a:r>
            <a:r>
              <a:rPr lang="ru-RU" sz="16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П</a:t>
            </a:r>
            <a:r>
              <a:rPr lang="ru-RU" sz="16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рограмме стимулирования кредитования субъектов МСП</a:t>
            </a:r>
            <a:endParaRPr lang="ru-RU" sz="16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30841" y="2092786"/>
            <a:ext cx="763284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b="1" dirty="0" smtClean="0">
                <a:solidFill>
                  <a:srgbClr val="0072BC"/>
                </a:solidFill>
                <a:latin typeface="Arial" pitchFamily="34" charset="0"/>
                <a:cs typeface="Arial" pitchFamily="34" charset="0"/>
              </a:rPr>
              <a:t>Цель кредита – </a:t>
            </a:r>
            <a:r>
              <a:rPr lang="ru-RU" sz="1000" dirty="0" smtClean="0">
                <a:latin typeface="Arial" pitchFamily="34" charset="0"/>
                <a:cs typeface="Arial" pitchFamily="34" charset="0"/>
              </a:rPr>
              <a:t>пополнение оборотных средств, </a:t>
            </a:r>
            <a:r>
              <a:rPr lang="ru-RU" sz="1000" dirty="0">
                <a:latin typeface="Arial" pitchFamily="34" charset="0"/>
                <a:cs typeface="Arial" pitchFamily="34" charset="0"/>
              </a:rPr>
              <a:t>финансирование </a:t>
            </a:r>
            <a:r>
              <a:rPr lang="ru-RU" sz="1000" dirty="0" smtClean="0">
                <a:latin typeface="Arial" pitchFamily="34" charset="0"/>
                <a:cs typeface="Arial" pitchFamily="34" charset="0"/>
              </a:rPr>
              <a:t>текущих расходов (включая </a:t>
            </a:r>
            <a:r>
              <a:rPr lang="ru-RU" sz="1000" dirty="0">
                <a:latin typeface="Arial" pitchFamily="34" charset="0"/>
                <a:cs typeface="Arial" pitchFamily="34" charset="0"/>
              </a:rPr>
              <a:t>выплату заработной платы и пр. платежи, за исключением уплаты налогов и сборов</a:t>
            </a:r>
            <a:r>
              <a:rPr lang="ru-RU" sz="1000" dirty="0" smtClean="0">
                <a:latin typeface="Arial" pitchFamily="34" charset="0"/>
                <a:cs typeface="Arial" pitchFamily="34" charset="0"/>
              </a:rPr>
              <a:t>).</a:t>
            </a:r>
            <a:endParaRPr lang="ru-RU" sz="1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95536" y="2681895"/>
            <a:ext cx="149207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dirty="0" smtClean="0">
                <a:solidFill>
                  <a:srgbClr val="0072BC"/>
                </a:solidFill>
                <a:latin typeface="Arial" pitchFamily="34" charset="0"/>
                <a:cs typeface="Arial" pitchFamily="34" charset="0"/>
              </a:rPr>
              <a:t>СУММА КРЕДИТА</a:t>
            </a:r>
            <a:endParaRPr lang="ru-RU" sz="1200" dirty="0"/>
          </a:p>
        </p:txBody>
      </p:sp>
      <p:sp>
        <p:nvSpPr>
          <p:cNvPr id="9" name="TextBox 8"/>
          <p:cNvSpPr txBox="1"/>
          <p:nvPr/>
        </p:nvSpPr>
        <p:spPr>
          <a:xfrm>
            <a:off x="2339752" y="2681894"/>
            <a:ext cx="134953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dirty="0" smtClean="0">
                <a:solidFill>
                  <a:srgbClr val="0072BC"/>
                </a:solidFill>
                <a:latin typeface="Arial" pitchFamily="34" charset="0"/>
                <a:cs typeface="Arial" pitchFamily="34" charset="0"/>
              </a:rPr>
              <a:t>СРОК КРЕДИТА</a:t>
            </a:r>
            <a:endParaRPr lang="ru-RU" sz="1200" dirty="0"/>
          </a:p>
        </p:txBody>
      </p:sp>
      <p:sp>
        <p:nvSpPr>
          <p:cNvPr id="10" name="TextBox 9"/>
          <p:cNvSpPr txBox="1"/>
          <p:nvPr/>
        </p:nvSpPr>
        <p:spPr>
          <a:xfrm>
            <a:off x="4387854" y="2681895"/>
            <a:ext cx="179664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dirty="0" smtClean="0">
                <a:solidFill>
                  <a:srgbClr val="0072BC"/>
                </a:solidFill>
                <a:latin typeface="Arial" pitchFamily="34" charset="0"/>
                <a:cs typeface="Arial" pitchFamily="34" charset="0"/>
              </a:rPr>
              <a:t>СТАВКА ПО КРЕДИТУ</a:t>
            </a:r>
            <a:endParaRPr lang="ru-RU" sz="1200" dirty="0"/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5850" y="3041935"/>
            <a:ext cx="603089" cy="588379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5428" y="3041935"/>
            <a:ext cx="632508" cy="603089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0841" y="2994303"/>
            <a:ext cx="639863" cy="625153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1043608" y="3041935"/>
            <a:ext cx="88036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000" dirty="0" smtClean="0">
                <a:latin typeface="Arial" pitchFamily="34" charset="0"/>
                <a:cs typeface="Arial" pitchFamily="34" charset="0"/>
              </a:rPr>
              <a:t>От </a:t>
            </a:r>
            <a:r>
              <a:rPr lang="en-US" sz="1000" dirty="0" smtClean="0">
                <a:latin typeface="Arial" pitchFamily="34" charset="0"/>
                <a:cs typeface="Arial" pitchFamily="34" charset="0"/>
              </a:rPr>
              <a:t>5</a:t>
            </a:r>
            <a:r>
              <a:rPr lang="ru-RU" sz="1000" dirty="0" smtClean="0">
                <a:latin typeface="Arial" pitchFamily="34" charset="0"/>
                <a:cs typeface="Arial" pitchFamily="34" charset="0"/>
              </a:rPr>
              <a:t> до 25</a:t>
            </a:r>
          </a:p>
          <a:p>
            <a:r>
              <a:rPr lang="ru-RU" sz="1000" dirty="0" smtClean="0">
                <a:latin typeface="Arial" pitchFamily="34" charset="0"/>
                <a:cs typeface="Arial" pitchFamily="34" charset="0"/>
              </a:rPr>
              <a:t>млн рублей</a:t>
            </a:r>
            <a:endParaRPr lang="ru-RU" sz="1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007348" y="3041935"/>
            <a:ext cx="86594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000" dirty="0" smtClean="0">
                <a:latin typeface="Arial" pitchFamily="34" charset="0"/>
                <a:cs typeface="Arial" pitchFamily="34" charset="0"/>
              </a:rPr>
              <a:t>Не более</a:t>
            </a:r>
          </a:p>
          <a:p>
            <a:r>
              <a:rPr lang="en-US" sz="1000" dirty="0" smtClean="0">
                <a:latin typeface="Arial" pitchFamily="34" charset="0"/>
                <a:cs typeface="Arial" pitchFamily="34" charset="0"/>
              </a:rPr>
              <a:t>36</a:t>
            </a:r>
            <a:r>
              <a:rPr lang="ru-RU" sz="1000" dirty="0" smtClean="0">
                <a:latin typeface="Arial" pitchFamily="34" charset="0"/>
                <a:cs typeface="Arial" pitchFamily="34" charset="0"/>
              </a:rPr>
              <a:t> месяцев</a:t>
            </a:r>
            <a:endParaRPr lang="ru-RU" sz="1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4975928" y="3041935"/>
            <a:ext cx="310373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000" dirty="0" smtClean="0">
                <a:latin typeface="Arial" pitchFamily="34" charset="0"/>
                <a:cs typeface="Arial" pitchFamily="34" charset="0"/>
              </a:rPr>
              <a:t>Для субъектов среднего </a:t>
            </a:r>
            <a:r>
              <a:rPr lang="ru-RU" sz="1000" dirty="0">
                <a:latin typeface="Arial" pitchFamily="34" charset="0"/>
                <a:cs typeface="Arial" pitchFamily="34" charset="0"/>
              </a:rPr>
              <a:t>бизнеса – </a:t>
            </a:r>
            <a:r>
              <a:rPr lang="en-US" sz="1000" dirty="0" smtClean="0">
                <a:latin typeface="Arial" pitchFamily="34" charset="0"/>
                <a:cs typeface="Arial" pitchFamily="34" charset="0"/>
              </a:rPr>
              <a:t>9,6</a:t>
            </a:r>
            <a:r>
              <a:rPr lang="ru-RU" sz="1000" dirty="0" smtClean="0">
                <a:latin typeface="Arial" pitchFamily="34" charset="0"/>
                <a:cs typeface="Arial" pitchFamily="34" charset="0"/>
              </a:rPr>
              <a:t>% годовых</a:t>
            </a:r>
          </a:p>
          <a:p>
            <a:r>
              <a:rPr lang="ru-RU" sz="1000" dirty="0" smtClean="0">
                <a:latin typeface="Arial" pitchFamily="34" charset="0"/>
                <a:cs typeface="Arial" pitchFamily="34" charset="0"/>
              </a:rPr>
              <a:t>Для субъектов малого бизнеса </a:t>
            </a:r>
            <a:r>
              <a:rPr lang="ru-RU" sz="1000" dirty="0">
                <a:latin typeface="Arial" pitchFamily="34" charset="0"/>
                <a:cs typeface="Arial" pitchFamily="34" charset="0"/>
              </a:rPr>
              <a:t>– 10,</a:t>
            </a:r>
            <a:r>
              <a:rPr lang="en-US" sz="1000" dirty="0" smtClean="0">
                <a:latin typeface="Arial" pitchFamily="34" charset="0"/>
                <a:cs typeface="Arial" pitchFamily="34" charset="0"/>
              </a:rPr>
              <a:t>6</a:t>
            </a:r>
            <a:r>
              <a:rPr lang="ru-RU" sz="1000" dirty="0" smtClean="0">
                <a:latin typeface="Arial" pitchFamily="34" charset="0"/>
                <a:cs typeface="Arial" pitchFamily="34" charset="0"/>
              </a:rPr>
              <a:t>% годовых</a:t>
            </a:r>
          </a:p>
        </p:txBody>
      </p:sp>
      <p:graphicFrame>
        <p:nvGraphicFramePr>
          <p:cNvPr id="17" name="Таблица 1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294205908"/>
              </p:ext>
            </p:extLst>
          </p:nvPr>
        </p:nvGraphicFramePr>
        <p:xfrm>
          <a:off x="395536" y="4146466"/>
          <a:ext cx="7488832" cy="64807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748883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648072">
                <a:tc>
                  <a:txBody>
                    <a:bodyPr/>
                    <a:lstStyle/>
                    <a:p>
                      <a:r>
                        <a:rPr lang="ru-RU" sz="2800" baseline="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«Приоритет-Оборотный»</a:t>
                      </a:r>
                      <a:endParaRPr lang="ru-RU" sz="2800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18" name="TextBox 17"/>
          <p:cNvSpPr txBox="1"/>
          <p:nvPr/>
        </p:nvSpPr>
        <p:spPr>
          <a:xfrm>
            <a:off x="395535" y="4829090"/>
            <a:ext cx="766815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b="1" dirty="0" smtClean="0">
                <a:solidFill>
                  <a:srgbClr val="0072BC"/>
                </a:solidFill>
                <a:latin typeface="Arial" pitchFamily="34" charset="0"/>
                <a:cs typeface="Arial" pitchFamily="34" charset="0"/>
              </a:rPr>
              <a:t>Цель кредита – </a:t>
            </a:r>
            <a:r>
              <a:rPr lang="ru-RU" sz="1000" dirty="0" smtClean="0">
                <a:latin typeface="Arial" pitchFamily="34" charset="0"/>
                <a:cs typeface="Arial" pitchFamily="34" charset="0"/>
              </a:rPr>
              <a:t>пополнение оборотных средств, финансирование текущих расходов </a:t>
            </a:r>
            <a:r>
              <a:rPr lang="ru-RU" sz="1000" dirty="0">
                <a:latin typeface="Arial" pitchFamily="34" charset="0"/>
                <a:cs typeface="Arial" pitchFamily="34" charset="0"/>
              </a:rPr>
              <a:t>(включая выплату заработной платы и пр. платежи, за исключением уплаты налогов и сборов</a:t>
            </a:r>
            <a:r>
              <a:rPr lang="ru-RU" sz="1000" dirty="0" smtClean="0">
                <a:latin typeface="Arial" pitchFamily="34" charset="0"/>
                <a:cs typeface="Arial" pitchFamily="34" charset="0"/>
              </a:rPr>
              <a:t>).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395536" y="5328262"/>
            <a:ext cx="149207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dirty="0" smtClean="0">
                <a:solidFill>
                  <a:srgbClr val="0072BC"/>
                </a:solidFill>
                <a:latin typeface="Arial" pitchFamily="34" charset="0"/>
                <a:cs typeface="Arial" pitchFamily="34" charset="0"/>
              </a:rPr>
              <a:t>СУММА КРЕДИТА</a:t>
            </a:r>
            <a:endParaRPr lang="ru-RU" sz="1200" dirty="0"/>
          </a:p>
        </p:txBody>
      </p:sp>
      <p:sp>
        <p:nvSpPr>
          <p:cNvPr id="20" name="TextBox 19"/>
          <p:cNvSpPr txBox="1"/>
          <p:nvPr/>
        </p:nvSpPr>
        <p:spPr>
          <a:xfrm>
            <a:off x="2339752" y="5328261"/>
            <a:ext cx="134953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dirty="0" smtClean="0">
                <a:solidFill>
                  <a:srgbClr val="0072BC"/>
                </a:solidFill>
                <a:latin typeface="Arial" pitchFamily="34" charset="0"/>
                <a:cs typeface="Arial" pitchFamily="34" charset="0"/>
              </a:rPr>
              <a:t>СРОК КРЕДИТА</a:t>
            </a:r>
            <a:endParaRPr lang="ru-RU" sz="1200" dirty="0"/>
          </a:p>
        </p:txBody>
      </p:sp>
      <p:sp>
        <p:nvSpPr>
          <p:cNvPr id="21" name="TextBox 20"/>
          <p:cNvSpPr txBox="1"/>
          <p:nvPr/>
        </p:nvSpPr>
        <p:spPr>
          <a:xfrm>
            <a:off x="4387854" y="5328262"/>
            <a:ext cx="179664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dirty="0" smtClean="0">
                <a:solidFill>
                  <a:srgbClr val="0072BC"/>
                </a:solidFill>
                <a:latin typeface="Arial" pitchFamily="34" charset="0"/>
                <a:cs typeface="Arial" pitchFamily="34" charset="0"/>
              </a:rPr>
              <a:t>СТАВКА ПО КРЕДИТУ</a:t>
            </a:r>
            <a:endParaRPr lang="ru-RU" sz="1200" dirty="0"/>
          </a:p>
        </p:txBody>
      </p:sp>
      <p:pic>
        <p:nvPicPr>
          <p:cNvPr id="22" name="Рисунок 2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5850" y="5688302"/>
            <a:ext cx="603089" cy="588379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5428" y="5688302"/>
            <a:ext cx="632508" cy="603089"/>
          </a:xfrm>
          <a:prstGeom prst="rect">
            <a:avLst/>
          </a:prstGeom>
        </p:spPr>
      </p:pic>
      <p:pic>
        <p:nvPicPr>
          <p:cNvPr id="24" name="Рисунок 2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0841" y="5640670"/>
            <a:ext cx="639863" cy="625153"/>
          </a:xfrm>
          <a:prstGeom prst="rect">
            <a:avLst/>
          </a:prstGeom>
        </p:spPr>
      </p:pic>
      <p:sp>
        <p:nvSpPr>
          <p:cNvPr id="25" name="TextBox 24"/>
          <p:cNvSpPr txBox="1"/>
          <p:nvPr/>
        </p:nvSpPr>
        <p:spPr>
          <a:xfrm>
            <a:off x="1043608" y="5688302"/>
            <a:ext cx="94769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000" dirty="0" smtClean="0">
                <a:latin typeface="Arial" pitchFamily="34" charset="0"/>
                <a:cs typeface="Arial" pitchFamily="34" charset="0"/>
              </a:rPr>
              <a:t>От 25 до </a:t>
            </a:r>
            <a:r>
              <a:rPr lang="en-US" sz="1000" dirty="0" smtClean="0">
                <a:latin typeface="Arial" pitchFamily="34" charset="0"/>
                <a:cs typeface="Arial" pitchFamily="34" charset="0"/>
              </a:rPr>
              <a:t>50</a:t>
            </a:r>
            <a:r>
              <a:rPr lang="ru-RU" sz="1000" dirty="0" smtClean="0">
                <a:latin typeface="Arial" pitchFamily="34" charset="0"/>
                <a:cs typeface="Arial" pitchFamily="34" charset="0"/>
              </a:rPr>
              <a:t>0</a:t>
            </a:r>
          </a:p>
          <a:p>
            <a:r>
              <a:rPr lang="ru-RU" sz="1000" dirty="0" smtClean="0">
                <a:latin typeface="Arial" pitchFamily="34" charset="0"/>
                <a:cs typeface="Arial" pitchFamily="34" charset="0"/>
              </a:rPr>
              <a:t>млн рублей</a:t>
            </a:r>
            <a:endParaRPr lang="ru-RU" sz="1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3007348" y="5688302"/>
            <a:ext cx="86594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000" dirty="0" smtClean="0">
                <a:latin typeface="Arial" pitchFamily="34" charset="0"/>
                <a:cs typeface="Arial" pitchFamily="34" charset="0"/>
              </a:rPr>
              <a:t>Не более</a:t>
            </a:r>
          </a:p>
          <a:p>
            <a:r>
              <a:rPr lang="ru-RU" sz="1000" dirty="0" smtClean="0">
                <a:latin typeface="Arial" pitchFamily="34" charset="0"/>
                <a:cs typeface="Arial" pitchFamily="34" charset="0"/>
              </a:rPr>
              <a:t>36 месяцев</a:t>
            </a:r>
            <a:endParaRPr lang="ru-RU" sz="1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4" name="Заголовок 1"/>
          <p:cNvSpPr>
            <a:spLocks noGrp="1"/>
          </p:cNvSpPr>
          <p:nvPr>
            <p:ph type="title"/>
          </p:nvPr>
        </p:nvSpPr>
        <p:spPr>
          <a:xfrm>
            <a:off x="385193" y="183778"/>
            <a:ext cx="6419055" cy="868958"/>
          </a:xfrm>
        </p:spPr>
        <p:txBody>
          <a:bodyPr/>
          <a:lstStyle/>
          <a:p>
            <a:pPr algn="l"/>
            <a:r>
              <a:rPr lang="ru-RU" sz="3600" dirty="0" smtClean="0">
                <a:latin typeface="Arial" pitchFamily="34" charset="0"/>
                <a:cs typeface="Arial" pitchFamily="34" charset="0"/>
              </a:rPr>
              <a:t>Продукты Банка</a:t>
            </a:r>
            <a:endParaRPr lang="ru-RU" sz="36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4963918" y="5755903"/>
            <a:ext cx="310373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000" dirty="0" smtClean="0">
                <a:latin typeface="Arial" pitchFamily="34" charset="0"/>
                <a:cs typeface="Arial" pitchFamily="34" charset="0"/>
              </a:rPr>
              <a:t>Для субъектов среднего </a:t>
            </a:r>
            <a:r>
              <a:rPr lang="ru-RU" sz="1000" dirty="0">
                <a:latin typeface="Arial" pitchFamily="34" charset="0"/>
                <a:cs typeface="Arial" pitchFamily="34" charset="0"/>
              </a:rPr>
              <a:t>бизнеса – </a:t>
            </a:r>
            <a:r>
              <a:rPr lang="en-US" sz="1000" dirty="0" smtClean="0">
                <a:latin typeface="Arial" pitchFamily="34" charset="0"/>
                <a:cs typeface="Arial" pitchFamily="34" charset="0"/>
              </a:rPr>
              <a:t>9,6</a:t>
            </a:r>
            <a:r>
              <a:rPr lang="ru-RU" sz="1000" dirty="0" smtClean="0">
                <a:latin typeface="Arial" pitchFamily="34" charset="0"/>
                <a:cs typeface="Arial" pitchFamily="34" charset="0"/>
              </a:rPr>
              <a:t>% годовых</a:t>
            </a:r>
          </a:p>
          <a:p>
            <a:r>
              <a:rPr lang="ru-RU" sz="1000" dirty="0" smtClean="0">
                <a:latin typeface="Arial" pitchFamily="34" charset="0"/>
                <a:cs typeface="Arial" pitchFamily="34" charset="0"/>
              </a:rPr>
              <a:t>Для субъектов малого бизнеса</a:t>
            </a:r>
            <a:r>
              <a:rPr lang="ru-RU" sz="1000" dirty="0">
                <a:latin typeface="Arial" pitchFamily="34" charset="0"/>
                <a:cs typeface="Arial" pitchFamily="34" charset="0"/>
              </a:rPr>
              <a:t> – 10,</a:t>
            </a:r>
            <a:r>
              <a:rPr lang="en-US" sz="1000" dirty="0" smtClean="0">
                <a:latin typeface="Arial" pitchFamily="34" charset="0"/>
                <a:cs typeface="Arial" pitchFamily="34" charset="0"/>
              </a:rPr>
              <a:t>6</a:t>
            </a:r>
            <a:r>
              <a:rPr lang="ru-RU" sz="1000" dirty="0" smtClean="0">
                <a:latin typeface="Arial" pitchFamily="34" charset="0"/>
                <a:cs typeface="Arial" pitchFamily="34" charset="0"/>
              </a:rPr>
              <a:t>% годовых</a:t>
            </a:r>
          </a:p>
        </p:txBody>
      </p:sp>
    </p:spTree>
    <p:extLst>
      <p:ext uri="{BB962C8B-B14F-4D97-AF65-F5344CB8AC3E}">
        <p14:creationId xmlns:p14="http://schemas.microsoft.com/office/powerpoint/2010/main" val="41192310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C3E1D0-B99E-411B-BCE4-D3E6DB7EA499}" type="slidenum">
              <a:rPr lang="ru-RU" smtClean="0"/>
              <a:pPr/>
              <a:t>4</a:t>
            </a:fld>
            <a:endParaRPr lang="ru-RU" dirty="0"/>
          </a:p>
        </p:txBody>
      </p:sp>
      <p:graphicFrame>
        <p:nvGraphicFramePr>
          <p:cNvPr id="5" name="Таблица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081548082"/>
              </p:ext>
            </p:extLst>
          </p:nvPr>
        </p:nvGraphicFramePr>
        <p:xfrm>
          <a:off x="395536" y="704750"/>
          <a:ext cx="7848872" cy="64807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784887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648072">
                <a:tc>
                  <a:txBody>
                    <a:bodyPr/>
                    <a:lstStyle/>
                    <a:p>
                      <a:r>
                        <a:rPr lang="ru-RU" sz="2800" baseline="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«Инвестиционный кредит»</a:t>
                      </a:r>
                      <a:endParaRPr lang="ru-RU" sz="2800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309811" y="260648"/>
            <a:ext cx="815248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Кредитные продукты по Программе стимулирования кредитования субъектов МСП</a:t>
            </a:r>
            <a:endParaRPr lang="ru-RU" sz="16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95537" y="1323345"/>
            <a:ext cx="799288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000" b="1" dirty="0" smtClean="0">
                <a:solidFill>
                  <a:srgbClr val="0072BC"/>
                </a:solidFill>
                <a:latin typeface="Arial" pitchFamily="34" charset="0"/>
                <a:cs typeface="Arial" pitchFamily="34" charset="0"/>
              </a:rPr>
              <a:t>Цель кредита – </a:t>
            </a:r>
            <a:r>
              <a:rPr lang="ru-RU" sz="1000" dirty="0" smtClean="0">
                <a:latin typeface="Arial" pitchFamily="34" charset="0"/>
                <a:cs typeface="Arial" pitchFamily="34" charset="0"/>
              </a:rPr>
              <a:t>финансирование инвестиций, направленных на создание, и/или приобретение (сооружение, изготовление, достройку, дооборудование, реконструкцию, модернизацию и техническое перевооружение основных средств, включая строительство, реконструкцию, модернизацию объектов капитального строительства, в том числе выполнение инженерных изысканий, подготовку проектной документации для их строительства, реконструкции, модернизации, запуск новых проектов. Средства </a:t>
            </a:r>
            <a:r>
              <a:rPr lang="ru-RU" sz="1000" dirty="0">
                <a:latin typeface="Arial" pitchFamily="34" charset="0"/>
                <a:cs typeface="Arial" pitchFamily="34" charset="0"/>
              </a:rPr>
              <a:t>могут быть направлены на приобретение основных средств (не менее 70% от совокупной величины кредита) и на покрытие текущих расходов, в </a:t>
            </a:r>
            <a:r>
              <a:rPr lang="ru-RU" sz="1000" dirty="0" smtClean="0">
                <a:latin typeface="Arial" pitchFamily="34" charset="0"/>
                <a:cs typeface="Arial" pitchFamily="34" charset="0"/>
              </a:rPr>
              <a:t>том числе </a:t>
            </a:r>
            <a:r>
              <a:rPr lang="ru-RU" sz="1000" dirty="0">
                <a:latin typeface="Arial" pitchFamily="34" charset="0"/>
                <a:cs typeface="Arial" pitchFamily="34" charset="0"/>
              </a:rPr>
              <a:t>финансирование оборотного капитала (не более 30% от величины кредита</a:t>
            </a:r>
            <a:r>
              <a:rPr lang="ru-RU" sz="1000" dirty="0" smtClean="0">
                <a:latin typeface="Arial" pitchFamily="34" charset="0"/>
                <a:cs typeface="Arial" pitchFamily="34" charset="0"/>
              </a:rPr>
              <a:t>).</a:t>
            </a:r>
            <a:endParaRPr lang="ru-RU" sz="1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95536" y="2391220"/>
            <a:ext cx="1393330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100" dirty="0" smtClean="0">
                <a:solidFill>
                  <a:srgbClr val="0072BC"/>
                </a:solidFill>
                <a:latin typeface="Arial" pitchFamily="34" charset="0"/>
                <a:cs typeface="Arial" pitchFamily="34" charset="0"/>
              </a:rPr>
              <a:t>СУММА КРЕДИТА</a:t>
            </a:r>
            <a:endParaRPr lang="ru-RU" sz="1100" dirty="0"/>
          </a:p>
        </p:txBody>
      </p:sp>
      <p:sp>
        <p:nvSpPr>
          <p:cNvPr id="9" name="TextBox 8"/>
          <p:cNvSpPr txBox="1"/>
          <p:nvPr/>
        </p:nvSpPr>
        <p:spPr>
          <a:xfrm>
            <a:off x="2627784" y="2391219"/>
            <a:ext cx="1260281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100" dirty="0" smtClean="0">
                <a:solidFill>
                  <a:srgbClr val="0072BC"/>
                </a:solidFill>
                <a:latin typeface="Arial" pitchFamily="34" charset="0"/>
                <a:cs typeface="Arial" pitchFamily="34" charset="0"/>
              </a:rPr>
              <a:t>СРОК КРЕДИТА</a:t>
            </a:r>
            <a:endParaRPr lang="ru-RU" sz="1100" dirty="0"/>
          </a:p>
        </p:txBody>
      </p:sp>
      <p:sp>
        <p:nvSpPr>
          <p:cNvPr id="10" name="TextBox 9"/>
          <p:cNvSpPr txBox="1"/>
          <p:nvPr/>
        </p:nvSpPr>
        <p:spPr>
          <a:xfrm>
            <a:off x="4572000" y="2391220"/>
            <a:ext cx="1670650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100" dirty="0" smtClean="0">
                <a:solidFill>
                  <a:srgbClr val="0072BC"/>
                </a:solidFill>
                <a:latin typeface="Arial" pitchFamily="34" charset="0"/>
                <a:cs typeface="Arial" pitchFamily="34" charset="0"/>
              </a:rPr>
              <a:t>СТАВКА ПО КРЕДИТУ</a:t>
            </a:r>
            <a:endParaRPr lang="ru-RU" sz="1100" dirty="0"/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3882" y="2751260"/>
            <a:ext cx="603089" cy="588379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99574" y="2751260"/>
            <a:ext cx="632508" cy="603089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2761878"/>
            <a:ext cx="639863" cy="625153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1043608" y="2751260"/>
            <a:ext cx="88036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000" dirty="0" smtClean="0">
                <a:latin typeface="Arial" pitchFamily="34" charset="0"/>
                <a:cs typeface="Arial" pitchFamily="34" charset="0"/>
              </a:rPr>
              <a:t>От </a:t>
            </a:r>
            <a:r>
              <a:rPr lang="en-US" sz="1000" dirty="0" smtClean="0">
                <a:latin typeface="Arial" pitchFamily="34" charset="0"/>
                <a:cs typeface="Arial" pitchFamily="34" charset="0"/>
              </a:rPr>
              <a:t>5</a:t>
            </a:r>
            <a:r>
              <a:rPr lang="ru-RU" sz="1000" dirty="0" smtClean="0">
                <a:latin typeface="Arial" pitchFamily="34" charset="0"/>
                <a:cs typeface="Arial" pitchFamily="34" charset="0"/>
              </a:rPr>
              <a:t> до 25</a:t>
            </a:r>
          </a:p>
          <a:p>
            <a:r>
              <a:rPr lang="ru-RU" sz="1000" dirty="0" smtClean="0">
                <a:latin typeface="Arial" pitchFamily="34" charset="0"/>
                <a:cs typeface="Arial" pitchFamily="34" charset="0"/>
              </a:rPr>
              <a:t>млн рублей</a:t>
            </a:r>
            <a:endParaRPr lang="ru-RU" sz="1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295380" y="2751260"/>
            <a:ext cx="86594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000" dirty="0" smtClean="0">
                <a:latin typeface="Arial" pitchFamily="34" charset="0"/>
                <a:cs typeface="Arial" pitchFamily="34" charset="0"/>
              </a:rPr>
              <a:t>Не более</a:t>
            </a:r>
          </a:p>
          <a:p>
            <a:r>
              <a:rPr lang="ru-RU" sz="1000" dirty="0" smtClean="0">
                <a:latin typeface="Arial" pitchFamily="34" charset="0"/>
                <a:cs typeface="Arial" pitchFamily="34" charset="0"/>
              </a:rPr>
              <a:t>60 месяцев</a:t>
            </a:r>
            <a:endParaRPr lang="ru-RU" sz="1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5160074" y="2751260"/>
            <a:ext cx="3174267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000" dirty="0" smtClean="0">
                <a:latin typeface="Arial" pitchFamily="34" charset="0"/>
                <a:cs typeface="Arial" pitchFamily="34" charset="0"/>
              </a:rPr>
              <a:t>Для субъектов среднего бизнеса </a:t>
            </a:r>
            <a:r>
              <a:rPr lang="ru-RU" sz="1000" dirty="0">
                <a:latin typeface="Arial" pitchFamily="34" charset="0"/>
                <a:cs typeface="Arial" pitchFamily="34" charset="0"/>
              </a:rPr>
              <a:t>– </a:t>
            </a:r>
            <a:r>
              <a:rPr lang="ru-RU" sz="1000" dirty="0" smtClean="0">
                <a:latin typeface="Arial" pitchFamily="34" charset="0"/>
                <a:cs typeface="Arial" pitchFamily="34" charset="0"/>
              </a:rPr>
              <a:t>9,1</a:t>
            </a:r>
            <a:r>
              <a:rPr lang="ru-RU" sz="1000" dirty="0">
                <a:latin typeface="Arial" pitchFamily="34" charset="0"/>
                <a:cs typeface="Arial" pitchFamily="34" charset="0"/>
              </a:rPr>
              <a:t>% годовых</a:t>
            </a:r>
          </a:p>
          <a:p>
            <a:r>
              <a:rPr lang="ru-RU" sz="1000" dirty="0" smtClean="0">
                <a:latin typeface="Arial" pitchFamily="34" charset="0"/>
                <a:cs typeface="Arial" pitchFamily="34" charset="0"/>
              </a:rPr>
              <a:t>Для субъектов малого бизнеса – 10,1% годовых</a:t>
            </a:r>
          </a:p>
          <a:p>
            <a:endParaRPr lang="ru-RU" sz="1000" b="1" dirty="0">
              <a:solidFill>
                <a:srgbClr val="00B050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17" name="Таблица 1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588965609"/>
              </p:ext>
            </p:extLst>
          </p:nvPr>
        </p:nvGraphicFramePr>
        <p:xfrm>
          <a:off x="395536" y="3645024"/>
          <a:ext cx="7848872" cy="64807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784887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648072">
                <a:tc>
                  <a:txBody>
                    <a:bodyPr/>
                    <a:lstStyle/>
                    <a:p>
                      <a:r>
                        <a:rPr lang="ru-RU" sz="2800" baseline="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«Инвестиционный проект»</a:t>
                      </a:r>
                      <a:endParaRPr lang="ru-RU" sz="2800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19" name="TextBox 18"/>
          <p:cNvSpPr txBox="1"/>
          <p:nvPr/>
        </p:nvSpPr>
        <p:spPr>
          <a:xfrm>
            <a:off x="395536" y="5445225"/>
            <a:ext cx="1393330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100" dirty="0" smtClean="0">
                <a:solidFill>
                  <a:srgbClr val="0072BC"/>
                </a:solidFill>
                <a:latin typeface="Arial" pitchFamily="34" charset="0"/>
                <a:cs typeface="Arial" pitchFamily="34" charset="0"/>
              </a:rPr>
              <a:t>СУММА КРЕДИТА</a:t>
            </a:r>
            <a:endParaRPr lang="ru-RU" sz="1100" dirty="0"/>
          </a:p>
        </p:txBody>
      </p:sp>
      <p:sp>
        <p:nvSpPr>
          <p:cNvPr id="20" name="TextBox 19"/>
          <p:cNvSpPr txBox="1"/>
          <p:nvPr/>
        </p:nvSpPr>
        <p:spPr>
          <a:xfrm>
            <a:off x="2627784" y="5445224"/>
            <a:ext cx="1260281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100" dirty="0" smtClean="0">
                <a:solidFill>
                  <a:srgbClr val="0072BC"/>
                </a:solidFill>
                <a:latin typeface="Arial" pitchFamily="34" charset="0"/>
                <a:cs typeface="Arial" pitchFamily="34" charset="0"/>
              </a:rPr>
              <a:t>СРОК КРЕДИТА</a:t>
            </a:r>
            <a:endParaRPr lang="ru-RU" sz="1100" dirty="0"/>
          </a:p>
        </p:txBody>
      </p:sp>
      <p:sp>
        <p:nvSpPr>
          <p:cNvPr id="21" name="TextBox 20"/>
          <p:cNvSpPr txBox="1"/>
          <p:nvPr/>
        </p:nvSpPr>
        <p:spPr>
          <a:xfrm>
            <a:off x="4572000" y="5445225"/>
            <a:ext cx="1670650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100" dirty="0" smtClean="0">
                <a:solidFill>
                  <a:srgbClr val="0072BC"/>
                </a:solidFill>
                <a:latin typeface="Arial" pitchFamily="34" charset="0"/>
                <a:cs typeface="Arial" pitchFamily="34" charset="0"/>
              </a:rPr>
              <a:t>СТАВКА ПО КРЕДИТУ</a:t>
            </a:r>
            <a:endParaRPr lang="ru-RU" sz="1100" dirty="0"/>
          </a:p>
        </p:txBody>
      </p:sp>
      <p:pic>
        <p:nvPicPr>
          <p:cNvPr id="22" name="Рисунок 2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3882" y="5805265"/>
            <a:ext cx="603089" cy="588379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99574" y="5805265"/>
            <a:ext cx="632508" cy="603089"/>
          </a:xfrm>
          <a:prstGeom prst="rect">
            <a:avLst/>
          </a:prstGeom>
        </p:spPr>
      </p:pic>
      <p:pic>
        <p:nvPicPr>
          <p:cNvPr id="24" name="Рисунок 2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0841" y="5807880"/>
            <a:ext cx="639863" cy="625153"/>
          </a:xfrm>
          <a:prstGeom prst="rect">
            <a:avLst/>
          </a:prstGeom>
        </p:spPr>
      </p:pic>
      <p:sp>
        <p:nvSpPr>
          <p:cNvPr id="25" name="TextBox 24"/>
          <p:cNvSpPr txBox="1"/>
          <p:nvPr/>
        </p:nvSpPr>
        <p:spPr>
          <a:xfrm>
            <a:off x="1043608" y="5805265"/>
            <a:ext cx="94769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000" dirty="0" smtClean="0">
                <a:latin typeface="Arial" pitchFamily="34" charset="0"/>
                <a:cs typeface="Arial" pitchFamily="34" charset="0"/>
              </a:rPr>
              <a:t>От 25 до 500</a:t>
            </a:r>
          </a:p>
          <a:p>
            <a:r>
              <a:rPr lang="ru-RU" sz="1000" dirty="0" smtClean="0">
                <a:latin typeface="Arial" pitchFamily="34" charset="0"/>
                <a:cs typeface="Arial" pitchFamily="34" charset="0"/>
              </a:rPr>
              <a:t>млн рублей</a:t>
            </a:r>
            <a:endParaRPr lang="ru-RU" sz="1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3295380" y="5805265"/>
            <a:ext cx="86594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000" dirty="0" smtClean="0">
                <a:latin typeface="Arial" pitchFamily="34" charset="0"/>
                <a:cs typeface="Arial" pitchFamily="34" charset="0"/>
              </a:rPr>
              <a:t>Не более</a:t>
            </a:r>
          </a:p>
          <a:p>
            <a:r>
              <a:rPr lang="ru-RU" sz="1000" dirty="0" smtClean="0">
                <a:latin typeface="Arial" pitchFamily="34" charset="0"/>
                <a:cs typeface="Arial" pitchFamily="34" charset="0"/>
              </a:rPr>
              <a:t>84 месяцев</a:t>
            </a:r>
            <a:endParaRPr lang="ru-RU" sz="1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351149" y="4275673"/>
            <a:ext cx="789325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000" b="1" dirty="0" smtClean="0">
                <a:solidFill>
                  <a:srgbClr val="0072BC"/>
                </a:solidFill>
                <a:latin typeface="Arial" pitchFamily="34" charset="0"/>
                <a:cs typeface="Arial" pitchFamily="34" charset="0"/>
              </a:rPr>
              <a:t>Цель кредита – </a:t>
            </a:r>
            <a:r>
              <a:rPr lang="ru-RU" sz="1000" dirty="0" smtClean="0">
                <a:latin typeface="Arial" pitchFamily="34" charset="0"/>
                <a:cs typeface="Arial" pitchFamily="34" charset="0"/>
              </a:rPr>
              <a:t>финансирование инвестиций, направленных на создание, и/или приобретение(сооружение, изготовление, достройку, дооборудование, реконструкцию, модернизацию и техническое перевооружение основных средств, включая строительство, реконструкцию, модернизацию объектов капитального строительства, в том числе выполнение инженерных изысканий, подготовку проектной документации для их строительства, реконструкции, модернизации, запуск новых проектов. Средства </a:t>
            </a:r>
            <a:r>
              <a:rPr lang="ru-RU" sz="1000" dirty="0">
                <a:latin typeface="Arial" pitchFamily="34" charset="0"/>
                <a:cs typeface="Arial" pitchFamily="34" charset="0"/>
              </a:rPr>
              <a:t>могут быть направлены на приобретение основных средств (не менее 70% от совокупной величины кредита) и на покрытие текущих расходов, в </a:t>
            </a:r>
            <a:r>
              <a:rPr lang="ru-RU" sz="1000" dirty="0" smtClean="0">
                <a:latin typeface="Arial" pitchFamily="34" charset="0"/>
                <a:cs typeface="Arial" pitchFamily="34" charset="0"/>
              </a:rPr>
              <a:t>том числе </a:t>
            </a:r>
            <a:r>
              <a:rPr lang="ru-RU" sz="1000" dirty="0">
                <a:latin typeface="Arial" pitchFamily="34" charset="0"/>
                <a:cs typeface="Arial" pitchFamily="34" charset="0"/>
              </a:rPr>
              <a:t>финансирование оборотного капитала (не более 30% от величины кредита</a:t>
            </a:r>
            <a:r>
              <a:rPr lang="ru-RU" sz="1000" dirty="0" smtClean="0">
                <a:latin typeface="Arial" pitchFamily="34" charset="0"/>
                <a:cs typeface="Arial" pitchFamily="34" charset="0"/>
              </a:rPr>
              <a:t>).</a:t>
            </a:r>
            <a:endParaRPr lang="ru-RU" sz="1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5165316" y="5807586"/>
            <a:ext cx="310373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000" dirty="0" smtClean="0">
                <a:latin typeface="Arial" pitchFamily="34" charset="0"/>
                <a:cs typeface="Arial" pitchFamily="34" charset="0"/>
              </a:rPr>
              <a:t>Для субъектов среднего бизнеса </a:t>
            </a:r>
            <a:r>
              <a:rPr lang="ru-RU" sz="1000" dirty="0">
                <a:latin typeface="Arial" pitchFamily="34" charset="0"/>
                <a:cs typeface="Arial" pitchFamily="34" charset="0"/>
              </a:rPr>
              <a:t>–</a:t>
            </a:r>
            <a:r>
              <a:rPr lang="ru-RU" sz="1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1000" dirty="0">
                <a:latin typeface="Arial" pitchFamily="34" charset="0"/>
                <a:cs typeface="Arial" pitchFamily="34" charset="0"/>
              </a:rPr>
              <a:t>9</a:t>
            </a:r>
            <a:r>
              <a:rPr lang="ru-RU" sz="1000" dirty="0" smtClean="0">
                <a:latin typeface="Arial" pitchFamily="34" charset="0"/>
                <a:cs typeface="Arial" pitchFamily="34" charset="0"/>
              </a:rPr>
              <a:t>,1</a:t>
            </a:r>
            <a:r>
              <a:rPr lang="ru-RU" sz="1000" dirty="0">
                <a:latin typeface="Arial" pitchFamily="34" charset="0"/>
                <a:cs typeface="Arial" pitchFamily="34" charset="0"/>
              </a:rPr>
              <a:t>% годовых</a:t>
            </a:r>
          </a:p>
          <a:p>
            <a:r>
              <a:rPr lang="ru-RU" sz="1000" dirty="0" smtClean="0">
                <a:latin typeface="Arial" pitchFamily="34" charset="0"/>
                <a:cs typeface="Arial" pitchFamily="34" charset="0"/>
              </a:rPr>
              <a:t>Для субъектов малого бизнеса – 10,1% годовых</a:t>
            </a:r>
          </a:p>
        </p:txBody>
      </p:sp>
    </p:spTree>
    <p:extLst>
      <p:ext uri="{BB962C8B-B14F-4D97-AF65-F5344CB8AC3E}">
        <p14:creationId xmlns:p14="http://schemas.microsoft.com/office/powerpoint/2010/main" val="34143216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C3E1D0-B99E-411B-BCE4-D3E6DB7EA499}" type="slidenum">
              <a:rPr lang="ru-RU" smtClean="0"/>
              <a:pPr/>
              <a:t>5</a:t>
            </a:fld>
            <a:endParaRPr lang="ru-RU" dirty="0"/>
          </a:p>
        </p:txBody>
      </p:sp>
      <p:graphicFrame>
        <p:nvGraphicFramePr>
          <p:cNvPr id="17" name="Таблица 1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956541365"/>
              </p:ext>
            </p:extLst>
          </p:nvPr>
        </p:nvGraphicFramePr>
        <p:xfrm>
          <a:off x="395536" y="3356992"/>
          <a:ext cx="7488832" cy="64807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748883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648072">
                <a:tc>
                  <a:txBody>
                    <a:bodyPr/>
                    <a:lstStyle/>
                    <a:p>
                      <a:r>
                        <a:rPr lang="ru-RU" sz="2800" baseline="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«Госконтракт-Оборотный»</a:t>
                      </a:r>
                      <a:endParaRPr lang="ru-RU" sz="2800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18" name="TextBox 17"/>
          <p:cNvSpPr txBox="1"/>
          <p:nvPr/>
        </p:nvSpPr>
        <p:spPr>
          <a:xfrm>
            <a:off x="395535" y="4037002"/>
            <a:ext cx="658064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000" b="1" dirty="0" smtClean="0">
                <a:solidFill>
                  <a:srgbClr val="0072BC"/>
                </a:solidFill>
                <a:latin typeface="Arial" pitchFamily="34" charset="0"/>
                <a:cs typeface="Arial" pitchFamily="34" charset="0"/>
              </a:rPr>
              <a:t>Цель кредита – </a:t>
            </a:r>
            <a:r>
              <a:rPr lang="ru-RU" sz="1000" dirty="0">
                <a:latin typeface="Arial" pitchFamily="34" charset="0"/>
                <a:cs typeface="Arial" pitchFamily="34" charset="0"/>
              </a:rPr>
              <a:t>финансирование расходов, связанных с исполнением контрактов в рамках Ф</a:t>
            </a:r>
            <a:r>
              <a:rPr lang="ru-RU" sz="1000" dirty="0" smtClean="0">
                <a:latin typeface="Arial" pitchFamily="34" charset="0"/>
                <a:cs typeface="Arial" pitchFamily="34" charset="0"/>
              </a:rPr>
              <a:t>едеральных </a:t>
            </a:r>
          </a:p>
          <a:p>
            <a:r>
              <a:rPr lang="ru-RU" sz="1000" dirty="0" smtClean="0">
                <a:latin typeface="Arial" pitchFamily="34" charset="0"/>
                <a:cs typeface="Arial" pitchFamily="34" charset="0"/>
              </a:rPr>
              <a:t>законов </a:t>
            </a:r>
            <a:r>
              <a:rPr lang="ru-RU" sz="1000" dirty="0">
                <a:latin typeface="Arial" pitchFamily="34" charset="0"/>
                <a:cs typeface="Arial" pitchFamily="34" charset="0"/>
              </a:rPr>
              <a:t>№44-ФЗ и №223-ФЗ</a:t>
            </a:r>
            <a:r>
              <a:rPr lang="ru-RU" sz="1000" dirty="0" smtClean="0">
                <a:latin typeface="Arial" pitchFamily="34" charset="0"/>
                <a:cs typeface="Arial" pitchFamily="34" charset="0"/>
              </a:rPr>
              <a:t>.</a:t>
            </a:r>
            <a:endParaRPr lang="ru-RU" sz="1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395536" y="4509121"/>
            <a:ext cx="149207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dirty="0" smtClean="0">
                <a:solidFill>
                  <a:srgbClr val="0072BC"/>
                </a:solidFill>
                <a:latin typeface="Arial" pitchFamily="34" charset="0"/>
                <a:cs typeface="Arial" pitchFamily="34" charset="0"/>
              </a:rPr>
              <a:t>СУММА КРЕДИТА</a:t>
            </a:r>
            <a:endParaRPr lang="ru-RU" sz="1200" dirty="0"/>
          </a:p>
        </p:txBody>
      </p:sp>
      <p:sp>
        <p:nvSpPr>
          <p:cNvPr id="20" name="TextBox 19"/>
          <p:cNvSpPr txBox="1"/>
          <p:nvPr/>
        </p:nvSpPr>
        <p:spPr>
          <a:xfrm>
            <a:off x="2555776" y="4509120"/>
            <a:ext cx="134953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dirty="0" smtClean="0">
                <a:solidFill>
                  <a:srgbClr val="0072BC"/>
                </a:solidFill>
                <a:latin typeface="Arial" pitchFamily="34" charset="0"/>
                <a:cs typeface="Arial" pitchFamily="34" charset="0"/>
              </a:rPr>
              <a:t>СРОК КРЕДИТА</a:t>
            </a:r>
            <a:endParaRPr lang="ru-RU" sz="1200" dirty="0"/>
          </a:p>
        </p:txBody>
      </p:sp>
      <p:sp>
        <p:nvSpPr>
          <p:cNvPr id="21" name="TextBox 20"/>
          <p:cNvSpPr txBox="1"/>
          <p:nvPr/>
        </p:nvSpPr>
        <p:spPr>
          <a:xfrm>
            <a:off x="4716016" y="4509121"/>
            <a:ext cx="179664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dirty="0" smtClean="0">
                <a:solidFill>
                  <a:srgbClr val="0072BC"/>
                </a:solidFill>
                <a:latin typeface="Arial" pitchFamily="34" charset="0"/>
                <a:cs typeface="Arial" pitchFamily="34" charset="0"/>
              </a:rPr>
              <a:t>СТАВКА ПО КРЕДИТУ</a:t>
            </a:r>
            <a:endParaRPr lang="ru-RU" sz="1200" dirty="0"/>
          </a:p>
        </p:txBody>
      </p:sp>
      <p:pic>
        <p:nvPicPr>
          <p:cNvPr id="22" name="Рисунок 2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1874" y="4869161"/>
            <a:ext cx="603089" cy="588379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43590" y="4869161"/>
            <a:ext cx="632508" cy="603089"/>
          </a:xfrm>
          <a:prstGeom prst="rect">
            <a:avLst/>
          </a:prstGeom>
        </p:spPr>
      </p:pic>
      <p:pic>
        <p:nvPicPr>
          <p:cNvPr id="24" name="Рисунок 2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0841" y="4821529"/>
            <a:ext cx="639863" cy="625153"/>
          </a:xfrm>
          <a:prstGeom prst="rect">
            <a:avLst/>
          </a:prstGeom>
        </p:spPr>
      </p:pic>
      <p:sp>
        <p:nvSpPr>
          <p:cNvPr id="25" name="TextBox 24"/>
          <p:cNvSpPr txBox="1"/>
          <p:nvPr/>
        </p:nvSpPr>
        <p:spPr>
          <a:xfrm>
            <a:off x="1043608" y="4869161"/>
            <a:ext cx="88036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000" dirty="0" smtClean="0">
                <a:latin typeface="Arial" pitchFamily="34" charset="0"/>
                <a:cs typeface="Arial" pitchFamily="34" charset="0"/>
              </a:rPr>
              <a:t>От </a:t>
            </a:r>
            <a:r>
              <a:rPr lang="en-US" sz="1000" dirty="0" smtClean="0">
                <a:latin typeface="Arial" pitchFamily="34" charset="0"/>
                <a:cs typeface="Arial" pitchFamily="34" charset="0"/>
              </a:rPr>
              <a:t>5</a:t>
            </a:r>
            <a:r>
              <a:rPr lang="ru-RU" sz="1000" dirty="0" smtClean="0">
                <a:latin typeface="Arial" pitchFamily="34" charset="0"/>
                <a:cs typeface="Arial" pitchFamily="34" charset="0"/>
              </a:rPr>
              <a:t> до </a:t>
            </a:r>
            <a:r>
              <a:rPr lang="en-US" sz="1000" dirty="0" smtClean="0">
                <a:latin typeface="Arial" pitchFamily="34" charset="0"/>
                <a:cs typeface="Arial" pitchFamily="34" charset="0"/>
              </a:rPr>
              <a:t>50</a:t>
            </a:r>
            <a:r>
              <a:rPr lang="ru-RU" sz="1000" dirty="0" smtClean="0">
                <a:latin typeface="Arial" pitchFamily="34" charset="0"/>
                <a:cs typeface="Arial" pitchFamily="34" charset="0"/>
              </a:rPr>
              <a:t>0</a:t>
            </a:r>
          </a:p>
          <a:p>
            <a:r>
              <a:rPr lang="ru-RU" sz="1000" dirty="0" smtClean="0">
                <a:latin typeface="Arial" pitchFamily="34" charset="0"/>
                <a:cs typeface="Arial" pitchFamily="34" charset="0"/>
              </a:rPr>
              <a:t>млн рублей</a:t>
            </a:r>
            <a:endParaRPr lang="ru-RU" sz="1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3223372" y="4869161"/>
            <a:ext cx="86594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000" dirty="0" smtClean="0">
                <a:latin typeface="Arial" pitchFamily="34" charset="0"/>
                <a:cs typeface="Arial" pitchFamily="34" charset="0"/>
              </a:rPr>
              <a:t>Не более</a:t>
            </a:r>
          </a:p>
          <a:p>
            <a:r>
              <a:rPr lang="ru-RU" sz="1000" dirty="0" smtClean="0">
                <a:latin typeface="Arial" pitchFamily="34" charset="0"/>
                <a:cs typeface="Arial" pitchFamily="34" charset="0"/>
              </a:rPr>
              <a:t>36 месяцев</a:t>
            </a:r>
            <a:endParaRPr lang="ru-RU" sz="1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5304090" y="4869161"/>
            <a:ext cx="310373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000" dirty="0" smtClean="0">
                <a:latin typeface="Arial" pitchFamily="34" charset="0"/>
                <a:cs typeface="Arial" pitchFamily="34" charset="0"/>
              </a:rPr>
              <a:t>Для субъектов среднего </a:t>
            </a:r>
            <a:r>
              <a:rPr lang="ru-RU" sz="1000" dirty="0">
                <a:latin typeface="Arial" pitchFamily="34" charset="0"/>
                <a:cs typeface="Arial" pitchFamily="34" charset="0"/>
              </a:rPr>
              <a:t>бизнеса – </a:t>
            </a:r>
            <a:r>
              <a:rPr lang="en-US" sz="1000" dirty="0" smtClean="0">
                <a:latin typeface="Arial" pitchFamily="34" charset="0"/>
                <a:cs typeface="Arial" pitchFamily="34" charset="0"/>
              </a:rPr>
              <a:t>9,6</a:t>
            </a:r>
            <a:r>
              <a:rPr lang="ru-RU" sz="1000" dirty="0" smtClean="0">
                <a:latin typeface="Arial" pitchFamily="34" charset="0"/>
                <a:cs typeface="Arial" pitchFamily="34" charset="0"/>
              </a:rPr>
              <a:t>% годовых</a:t>
            </a:r>
          </a:p>
          <a:p>
            <a:r>
              <a:rPr lang="ru-RU" sz="1000" dirty="0" smtClean="0">
                <a:latin typeface="Arial" pitchFamily="34" charset="0"/>
                <a:cs typeface="Arial" pitchFamily="34" charset="0"/>
              </a:rPr>
              <a:t>Для субъектов </a:t>
            </a:r>
            <a:r>
              <a:rPr lang="ru-RU" sz="1000" dirty="0">
                <a:latin typeface="Arial" pitchFamily="34" charset="0"/>
                <a:cs typeface="Arial" pitchFamily="34" charset="0"/>
              </a:rPr>
              <a:t>малого бизнеса – 10,</a:t>
            </a:r>
            <a:r>
              <a:rPr lang="en-US" sz="1000" dirty="0">
                <a:latin typeface="Arial" pitchFamily="34" charset="0"/>
                <a:cs typeface="Arial" pitchFamily="34" charset="0"/>
              </a:rPr>
              <a:t>6</a:t>
            </a:r>
            <a:r>
              <a:rPr lang="ru-RU" sz="1000" dirty="0">
                <a:latin typeface="Arial" pitchFamily="34" charset="0"/>
                <a:cs typeface="Arial" pitchFamily="34" charset="0"/>
              </a:rPr>
              <a:t>% </a:t>
            </a:r>
            <a:r>
              <a:rPr lang="ru-RU" sz="1000" dirty="0" smtClean="0">
                <a:latin typeface="Arial" pitchFamily="34" charset="0"/>
                <a:cs typeface="Arial" pitchFamily="34" charset="0"/>
              </a:rPr>
              <a:t>годовых</a:t>
            </a:r>
            <a:endParaRPr lang="ru-RU" sz="10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28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0243" y="260649"/>
            <a:ext cx="4865625" cy="29752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539550" y="5366826"/>
            <a:ext cx="201622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dirty="0">
                <a:latin typeface="Arial" pitchFamily="34" charset="0"/>
                <a:cs typeface="Arial" pitchFamily="34" charset="0"/>
              </a:rPr>
              <a:t>но не более 70% суммы контракта, уменьшенной на сумму полученного аванса и на сумму произведенных оплат за выполнение контракта от заказчика</a:t>
            </a:r>
            <a:r>
              <a:rPr lang="ru-RU" sz="1000" dirty="0" smtClean="0">
                <a:latin typeface="Arial" pitchFamily="34" charset="0"/>
                <a:cs typeface="Arial" pitchFamily="34" charset="0"/>
              </a:rPr>
              <a:t>.</a:t>
            </a:r>
            <a:endParaRPr lang="ru-RU" sz="1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2699790" y="5365665"/>
            <a:ext cx="2016226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dirty="0">
                <a:latin typeface="Arial" pitchFamily="34" charset="0"/>
                <a:cs typeface="Arial" pitchFamily="34" charset="0"/>
              </a:rPr>
              <a:t>но не </a:t>
            </a:r>
            <a:r>
              <a:rPr lang="ru-RU" sz="1000" dirty="0" smtClean="0">
                <a:latin typeface="Arial" pitchFamily="34" charset="0"/>
                <a:cs typeface="Arial" pitchFamily="34" charset="0"/>
              </a:rPr>
              <a:t>более срока действия контракта, увеличенного на 90 дней.</a:t>
            </a:r>
            <a:endParaRPr lang="ru-RU" sz="10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903981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C3E1D0-B99E-411B-BCE4-D3E6DB7EA499}" type="slidenum">
              <a:rPr lang="ru-RU" smtClean="0"/>
              <a:pPr/>
              <a:t>6</a:t>
            </a:fld>
            <a:endParaRPr lang="ru-RU" dirty="0"/>
          </a:p>
        </p:txBody>
      </p:sp>
      <p:graphicFrame>
        <p:nvGraphicFramePr>
          <p:cNvPr id="5" name="Таблица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20831606"/>
              </p:ext>
            </p:extLst>
          </p:nvPr>
        </p:nvGraphicFramePr>
        <p:xfrm>
          <a:off x="395536" y="704750"/>
          <a:ext cx="7848872" cy="64807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784887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648072">
                <a:tc>
                  <a:txBody>
                    <a:bodyPr/>
                    <a:lstStyle/>
                    <a:p>
                      <a:r>
                        <a:rPr lang="ru-RU" sz="2800" baseline="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«Кооперация»</a:t>
                      </a:r>
                      <a:endParaRPr lang="ru-RU" sz="2800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395536" y="188640"/>
            <a:ext cx="567347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Кредитная поддержка сельскохозяйственной кооперации</a:t>
            </a:r>
            <a:endParaRPr lang="ru-RU" sz="16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95537" y="1454587"/>
            <a:ext cx="7992887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000" b="1" dirty="0" smtClean="0">
                <a:solidFill>
                  <a:srgbClr val="0072BC"/>
                </a:solidFill>
                <a:latin typeface="Arial" pitchFamily="34" charset="0"/>
                <a:cs typeface="Arial" pitchFamily="34" charset="0"/>
              </a:rPr>
              <a:t>Цель кредита – </a:t>
            </a:r>
            <a:r>
              <a:rPr lang="en-US" sz="1000" b="1" dirty="0" smtClean="0">
                <a:solidFill>
                  <a:srgbClr val="0072B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000" dirty="0">
                <a:latin typeface="Arial" pitchFamily="34" charset="0"/>
                <a:cs typeface="Arial" pitchFamily="34" charset="0"/>
              </a:rPr>
              <a:t>пополнение оборотных средств, финансирование текущей </a:t>
            </a:r>
            <a:r>
              <a:rPr lang="ru-RU" sz="1000" dirty="0" smtClean="0">
                <a:latin typeface="Arial" pitchFamily="34" charset="0"/>
                <a:cs typeface="Arial" pitchFamily="34" charset="0"/>
              </a:rPr>
              <a:t>деятельности.</a:t>
            </a:r>
            <a:endParaRPr lang="ru-RU" sz="1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95536" y="2060849"/>
            <a:ext cx="1393330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100" dirty="0" smtClean="0">
                <a:solidFill>
                  <a:srgbClr val="0072BC"/>
                </a:solidFill>
                <a:latin typeface="Arial" pitchFamily="34" charset="0"/>
                <a:cs typeface="Arial" pitchFamily="34" charset="0"/>
              </a:rPr>
              <a:t>СУММА КРЕДИТА</a:t>
            </a:r>
            <a:endParaRPr lang="ru-RU" sz="1100" dirty="0"/>
          </a:p>
        </p:txBody>
      </p:sp>
      <p:sp>
        <p:nvSpPr>
          <p:cNvPr id="9" name="TextBox 8"/>
          <p:cNvSpPr txBox="1"/>
          <p:nvPr/>
        </p:nvSpPr>
        <p:spPr>
          <a:xfrm>
            <a:off x="2627784" y="2060848"/>
            <a:ext cx="1260281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100" dirty="0" smtClean="0">
                <a:solidFill>
                  <a:srgbClr val="0072BC"/>
                </a:solidFill>
                <a:latin typeface="Arial" pitchFamily="34" charset="0"/>
                <a:cs typeface="Arial" pitchFamily="34" charset="0"/>
              </a:rPr>
              <a:t>СРОК КРЕДИТА</a:t>
            </a:r>
            <a:endParaRPr lang="ru-RU" sz="1100" dirty="0"/>
          </a:p>
        </p:txBody>
      </p:sp>
      <p:sp>
        <p:nvSpPr>
          <p:cNvPr id="10" name="TextBox 9"/>
          <p:cNvSpPr txBox="1"/>
          <p:nvPr/>
        </p:nvSpPr>
        <p:spPr>
          <a:xfrm>
            <a:off x="4572000" y="2060849"/>
            <a:ext cx="1725152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100" dirty="0" smtClean="0">
                <a:solidFill>
                  <a:srgbClr val="0072BC"/>
                </a:solidFill>
                <a:latin typeface="Arial" pitchFamily="34" charset="0"/>
                <a:cs typeface="Arial" pitchFamily="34" charset="0"/>
              </a:rPr>
              <a:t>СТАВКА ПО КРЕДИТУ*</a:t>
            </a:r>
            <a:endParaRPr lang="ru-RU" sz="1100" dirty="0"/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3882" y="2420889"/>
            <a:ext cx="603089" cy="588379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99574" y="2420889"/>
            <a:ext cx="632508" cy="603089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2431507"/>
            <a:ext cx="639863" cy="625153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1043608" y="2420889"/>
            <a:ext cx="88036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000" dirty="0" smtClean="0">
                <a:latin typeface="Arial" pitchFamily="34" charset="0"/>
                <a:cs typeface="Arial" pitchFamily="34" charset="0"/>
              </a:rPr>
              <a:t>От 1 до </a:t>
            </a:r>
            <a:r>
              <a:rPr lang="en-US" sz="1000" dirty="0" smtClean="0">
                <a:latin typeface="Arial" pitchFamily="34" charset="0"/>
                <a:cs typeface="Arial" pitchFamily="34" charset="0"/>
              </a:rPr>
              <a:t>10</a:t>
            </a:r>
            <a:endParaRPr lang="ru-RU" sz="1000" dirty="0" smtClean="0">
              <a:latin typeface="Arial" pitchFamily="34" charset="0"/>
              <a:cs typeface="Arial" pitchFamily="34" charset="0"/>
            </a:endParaRPr>
          </a:p>
          <a:p>
            <a:r>
              <a:rPr lang="ru-RU" sz="1000" dirty="0" smtClean="0">
                <a:latin typeface="Arial" pitchFamily="34" charset="0"/>
                <a:cs typeface="Arial" pitchFamily="34" charset="0"/>
              </a:rPr>
              <a:t>млн рублей</a:t>
            </a:r>
            <a:endParaRPr lang="ru-RU" sz="1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295380" y="2420889"/>
            <a:ext cx="86594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000" dirty="0" smtClean="0">
                <a:latin typeface="Arial" pitchFamily="34" charset="0"/>
                <a:cs typeface="Arial" pitchFamily="34" charset="0"/>
              </a:rPr>
              <a:t>Не более</a:t>
            </a:r>
          </a:p>
          <a:p>
            <a:r>
              <a:rPr lang="ru-RU" sz="1000" dirty="0" smtClean="0">
                <a:latin typeface="Arial" pitchFamily="34" charset="0"/>
                <a:cs typeface="Arial" pitchFamily="34" charset="0"/>
              </a:rPr>
              <a:t>12 месяцев</a:t>
            </a:r>
            <a:endParaRPr lang="ru-RU" sz="1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5160074" y="2420889"/>
            <a:ext cx="3174267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000" dirty="0" smtClean="0">
                <a:latin typeface="Arial" pitchFamily="34" charset="0"/>
                <a:cs typeface="Arial" pitchFamily="34" charset="0"/>
              </a:rPr>
              <a:t>Для субъектов среднего бизнеса </a:t>
            </a:r>
            <a:r>
              <a:rPr lang="ru-RU" sz="1000" dirty="0">
                <a:latin typeface="Arial" pitchFamily="34" charset="0"/>
                <a:cs typeface="Arial" pitchFamily="34" charset="0"/>
              </a:rPr>
              <a:t>– </a:t>
            </a:r>
            <a:r>
              <a:rPr lang="ru-RU" sz="1000" dirty="0" smtClean="0">
                <a:latin typeface="Arial" pitchFamily="34" charset="0"/>
                <a:cs typeface="Arial" pitchFamily="34" charset="0"/>
              </a:rPr>
              <a:t>9,6% </a:t>
            </a:r>
            <a:r>
              <a:rPr lang="ru-RU" sz="1000" dirty="0">
                <a:latin typeface="Arial" pitchFamily="34" charset="0"/>
                <a:cs typeface="Arial" pitchFamily="34" charset="0"/>
              </a:rPr>
              <a:t>годовых</a:t>
            </a:r>
          </a:p>
          <a:p>
            <a:r>
              <a:rPr lang="ru-RU" sz="1000" dirty="0" smtClean="0">
                <a:latin typeface="Arial" pitchFamily="34" charset="0"/>
                <a:cs typeface="Arial" pitchFamily="34" charset="0"/>
              </a:rPr>
              <a:t>Для субъектов малого бизнеса – 10,6% годовых</a:t>
            </a:r>
          </a:p>
          <a:p>
            <a:endParaRPr lang="ru-RU" sz="1000" b="1" dirty="0">
              <a:solidFill>
                <a:srgbClr val="00B050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17" name="Таблица 1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304419471"/>
              </p:ext>
            </p:extLst>
          </p:nvPr>
        </p:nvGraphicFramePr>
        <p:xfrm>
          <a:off x="395536" y="3501008"/>
          <a:ext cx="7776864" cy="64807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777686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648072">
                <a:tc>
                  <a:txBody>
                    <a:bodyPr/>
                    <a:lstStyle/>
                    <a:p>
                      <a:r>
                        <a:rPr lang="ru-RU" sz="2800" baseline="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«Агропарк»</a:t>
                      </a:r>
                      <a:endParaRPr lang="ru-RU" sz="2800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19" name="TextBox 18"/>
          <p:cNvSpPr txBox="1"/>
          <p:nvPr/>
        </p:nvSpPr>
        <p:spPr>
          <a:xfrm>
            <a:off x="395536" y="5301209"/>
            <a:ext cx="1393330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100" dirty="0" smtClean="0">
                <a:solidFill>
                  <a:srgbClr val="0072BC"/>
                </a:solidFill>
                <a:latin typeface="Arial" pitchFamily="34" charset="0"/>
                <a:cs typeface="Arial" pitchFamily="34" charset="0"/>
              </a:rPr>
              <a:t>СУММА КРЕДИТА</a:t>
            </a:r>
            <a:endParaRPr lang="ru-RU" sz="1100" dirty="0"/>
          </a:p>
        </p:txBody>
      </p:sp>
      <p:sp>
        <p:nvSpPr>
          <p:cNvPr id="20" name="TextBox 19"/>
          <p:cNvSpPr txBox="1"/>
          <p:nvPr/>
        </p:nvSpPr>
        <p:spPr>
          <a:xfrm>
            <a:off x="2627784" y="5301208"/>
            <a:ext cx="1260281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100" dirty="0" smtClean="0">
                <a:solidFill>
                  <a:srgbClr val="0072BC"/>
                </a:solidFill>
                <a:latin typeface="Arial" pitchFamily="34" charset="0"/>
                <a:cs typeface="Arial" pitchFamily="34" charset="0"/>
              </a:rPr>
              <a:t>СРОК КРЕДИТА</a:t>
            </a:r>
            <a:endParaRPr lang="ru-RU" sz="1100" dirty="0"/>
          </a:p>
        </p:txBody>
      </p:sp>
      <p:sp>
        <p:nvSpPr>
          <p:cNvPr id="21" name="TextBox 20"/>
          <p:cNvSpPr txBox="1"/>
          <p:nvPr/>
        </p:nvSpPr>
        <p:spPr>
          <a:xfrm>
            <a:off x="4572000" y="5301209"/>
            <a:ext cx="1725152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100" dirty="0" smtClean="0">
                <a:solidFill>
                  <a:srgbClr val="0072BC"/>
                </a:solidFill>
                <a:latin typeface="Arial" pitchFamily="34" charset="0"/>
                <a:cs typeface="Arial" pitchFamily="34" charset="0"/>
              </a:rPr>
              <a:t>СТАВКА ПО КРЕДИТУ*</a:t>
            </a:r>
            <a:endParaRPr lang="ru-RU" sz="1100" dirty="0"/>
          </a:p>
        </p:txBody>
      </p:sp>
      <p:pic>
        <p:nvPicPr>
          <p:cNvPr id="22" name="Рисунок 2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3882" y="5661249"/>
            <a:ext cx="603089" cy="588379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99574" y="5661249"/>
            <a:ext cx="632508" cy="603089"/>
          </a:xfrm>
          <a:prstGeom prst="rect">
            <a:avLst/>
          </a:prstGeom>
        </p:spPr>
      </p:pic>
      <p:pic>
        <p:nvPicPr>
          <p:cNvPr id="24" name="Рисунок 2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0841" y="5663864"/>
            <a:ext cx="639863" cy="625153"/>
          </a:xfrm>
          <a:prstGeom prst="rect">
            <a:avLst/>
          </a:prstGeom>
        </p:spPr>
      </p:pic>
      <p:sp>
        <p:nvSpPr>
          <p:cNvPr id="25" name="TextBox 24"/>
          <p:cNvSpPr txBox="1"/>
          <p:nvPr/>
        </p:nvSpPr>
        <p:spPr>
          <a:xfrm>
            <a:off x="1043608" y="5661249"/>
            <a:ext cx="88036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000" dirty="0" smtClean="0">
                <a:latin typeface="Arial" pitchFamily="34" charset="0"/>
                <a:cs typeface="Arial" pitchFamily="34" charset="0"/>
              </a:rPr>
              <a:t>От 3 до 500</a:t>
            </a:r>
          </a:p>
          <a:p>
            <a:r>
              <a:rPr lang="ru-RU" sz="1000" dirty="0" smtClean="0">
                <a:latin typeface="Arial" pitchFamily="34" charset="0"/>
                <a:cs typeface="Arial" pitchFamily="34" charset="0"/>
              </a:rPr>
              <a:t>млн рублей</a:t>
            </a:r>
            <a:endParaRPr lang="ru-RU" sz="1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3295380" y="5661249"/>
            <a:ext cx="86594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000" dirty="0" smtClean="0">
                <a:latin typeface="Arial" pitchFamily="34" charset="0"/>
                <a:cs typeface="Arial" pitchFamily="34" charset="0"/>
              </a:rPr>
              <a:t>Не более</a:t>
            </a:r>
          </a:p>
          <a:p>
            <a:r>
              <a:rPr lang="ru-RU" sz="1000" dirty="0" smtClean="0">
                <a:latin typeface="Arial" pitchFamily="34" charset="0"/>
                <a:cs typeface="Arial" pitchFamily="34" charset="0"/>
              </a:rPr>
              <a:t>84 месяцев</a:t>
            </a:r>
            <a:endParaRPr lang="ru-RU" sz="1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351149" y="4233282"/>
            <a:ext cx="789325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000" b="1" dirty="0" smtClean="0">
                <a:solidFill>
                  <a:srgbClr val="0072BC"/>
                </a:solidFill>
                <a:latin typeface="Arial" pitchFamily="34" charset="0"/>
                <a:cs typeface="Arial" pitchFamily="34" charset="0"/>
              </a:rPr>
              <a:t>Цель кредита – </a:t>
            </a:r>
            <a:r>
              <a:rPr lang="ru-RU" sz="1000" dirty="0" smtClean="0">
                <a:latin typeface="Arial" pitchFamily="34" charset="0"/>
                <a:cs typeface="Arial" pitchFamily="34" charset="0"/>
              </a:rPr>
              <a:t>финансирование </a:t>
            </a:r>
            <a:r>
              <a:rPr lang="ru-RU" sz="1000" dirty="0">
                <a:latin typeface="Arial" pitchFamily="34" charset="0"/>
                <a:cs typeface="Arial" pitchFamily="34" charset="0"/>
              </a:rPr>
              <a:t>инвестиций, направленных на создание и/или приобретение (сооружение, изготовление, достройку, дооборудование, реконструкцию, модернизацию и техническое перевооружение) основных средств (включая строительство, реконструкцию, модернизацию объектов капитального строительства, в том числе выполнение инженерных изысканий, подготовку проектной документации для их строительства, реконструкции, модернизации), запуск новых проектов</a:t>
            </a:r>
            <a:r>
              <a:rPr lang="ru-RU" sz="1000" dirty="0" smtClean="0">
                <a:latin typeface="Arial" pitchFamily="34" charset="0"/>
                <a:cs typeface="Arial" pitchFamily="34" charset="0"/>
              </a:rPr>
              <a:t>. </a:t>
            </a:r>
            <a:endParaRPr lang="ru-RU" sz="1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5165316" y="5663570"/>
            <a:ext cx="310373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000" dirty="0" smtClean="0">
                <a:latin typeface="Arial" pitchFamily="34" charset="0"/>
                <a:cs typeface="Arial" pitchFamily="34" charset="0"/>
              </a:rPr>
              <a:t>Для субъектов среднего бизнеса </a:t>
            </a:r>
            <a:r>
              <a:rPr lang="ru-RU" sz="1000" dirty="0">
                <a:latin typeface="Arial" pitchFamily="34" charset="0"/>
                <a:cs typeface="Arial" pitchFamily="34" charset="0"/>
              </a:rPr>
              <a:t>–</a:t>
            </a:r>
            <a:r>
              <a:rPr lang="ru-RU" sz="1000" dirty="0" smtClean="0">
                <a:latin typeface="Arial" pitchFamily="34" charset="0"/>
                <a:cs typeface="Arial" pitchFamily="34" charset="0"/>
              </a:rPr>
              <a:t> 8,9% </a:t>
            </a:r>
            <a:r>
              <a:rPr lang="ru-RU" sz="1000" dirty="0">
                <a:latin typeface="Arial" pitchFamily="34" charset="0"/>
                <a:cs typeface="Arial" pitchFamily="34" charset="0"/>
              </a:rPr>
              <a:t>годовых</a:t>
            </a:r>
          </a:p>
          <a:p>
            <a:r>
              <a:rPr lang="ru-RU" sz="1000" dirty="0" smtClean="0">
                <a:latin typeface="Arial" pitchFamily="34" charset="0"/>
                <a:cs typeface="Arial" pitchFamily="34" charset="0"/>
              </a:rPr>
              <a:t>Для субъектов малого бизнеса – 9,9% годовых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323528" y="3163318"/>
            <a:ext cx="8090547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i="1" dirty="0" smtClean="0">
                <a:latin typeface="Arial" pitchFamily="34" charset="0"/>
                <a:cs typeface="Arial" pitchFamily="34" charset="0"/>
              </a:rPr>
              <a:t>*При </a:t>
            </a:r>
            <a:r>
              <a:rPr lang="ru-RU" sz="1000" i="1" dirty="0">
                <a:latin typeface="Arial" pitchFamily="34" charset="0"/>
                <a:cs typeface="Arial" pitchFamily="34" charset="0"/>
              </a:rPr>
              <a:t>субсидировании процентной ставки по </a:t>
            </a:r>
            <a:r>
              <a:rPr lang="ru-RU" sz="1000" i="1" dirty="0" smtClean="0">
                <a:latin typeface="Arial" pitchFamily="34" charset="0"/>
                <a:cs typeface="Arial" pitchFamily="34" charset="0"/>
              </a:rPr>
              <a:t>программам Минсельхоза РФ процентная </a:t>
            </a:r>
            <a:r>
              <a:rPr lang="ru-RU" sz="1000" i="1" dirty="0">
                <a:latin typeface="Arial" pitchFamily="34" charset="0"/>
                <a:cs typeface="Arial" pitchFamily="34" charset="0"/>
              </a:rPr>
              <a:t>ставка </a:t>
            </a:r>
            <a:r>
              <a:rPr lang="ru-RU" sz="1000" i="1" dirty="0" smtClean="0">
                <a:latin typeface="Arial" pitchFamily="34" charset="0"/>
                <a:cs typeface="Arial" pitchFamily="34" charset="0"/>
              </a:rPr>
              <a:t>составит 5% </a:t>
            </a:r>
            <a:r>
              <a:rPr lang="ru-RU" sz="1000" i="1" dirty="0">
                <a:latin typeface="Arial" pitchFamily="34" charset="0"/>
                <a:cs typeface="Arial" pitchFamily="34" charset="0"/>
              </a:rPr>
              <a:t>годовых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395537" y="6351131"/>
            <a:ext cx="8090547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i="1" dirty="0" smtClean="0">
                <a:latin typeface="Arial" pitchFamily="34" charset="0"/>
                <a:cs typeface="Arial" pitchFamily="34" charset="0"/>
              </a:rPr>
              <a:t>*При </a:t>
            </a:r>
            <a:r>
              <a:rPr lang="ru-RU" sz="1000" i="1" dirty="0">
                <a:latin typeface="Arial" pitchFamily="34" charset="0"/>
                <a:cs typeface="Arial" pitchFamily="34" charset="0"/>
              </a:rPr>
              <a:t>субсидировании процентной ставки по </a:t>
            </a:r>
            <a:r>
              <a:rPr lang="ru-RU" sz="1000" i="1" dirty="0" smtClean="0">
                <a:latin typeface="Arial" pitchFamily="34" charset="0"/>
                <a:cs typeface="Arial" pitchFamily="34" charset="0"/>
              </a:rPr>
              <a:t>программам Минсельхоза РФ процентная </a:t>
            </a:r>
            <a:r>
              <a:rPr lang="ru-RU" sz="1000" i="1" dirty="0">
                <a:latin typeface="Arial" pitchFamily="34" charset="0"/>
                <a:cs typeface="Arial" pitchFamily="34" charset="0"/>
              </a:rPr>
              <a:t>ставка </a:t>
            </a:r>
            <a:r>
              <a:rPr lang="ru-RU" sz="1000" i="1" dirty="0" smtClean="0">
                <a:latin typeface="Arial" pitchFamily="34" charset="0"/>
                <a:cs typeface="Arial" pitchFamily="34" charset="0"/>
              </a:rPr>
              <a:t>составит 5% </a:t>
            </a:r>
            <a:r>
              <a:rPr lang="ru-RU" sz="1000" i="1" dirty="0">
                <a:latin typeface="Arial" pitchFamily="34" charset="0"/>
                <a:cs typeface="Arial" pitchFamily="34" charset="0"/>
              </a:rPr>
              <a:t>годовых</a:t>
            </a:r>
          </a:p>
        </p:txBody>
      </p:sp>
    </p:spTree>
    <p:extLst>
      <p:ext uri="{BB962C8B-B14F-4D97-AF65-F5344CB8AC3E}">
        <p14:creationId xmlns:p14="http://schemas.microsoft.com/office/powerpoint/2010/main" val="23827682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C3E1D0-B99E-411B-BCE4-D3E6DB7EA499}" type="slidenum">
              <a:rPr lang="ru-RU" smtClean="0"/>
              <a:pPr/>
              <a:t>7</a:t>
            </a:fld>
            <a:endParaRPr lang="ru-RU" dirty="0"/>
          </a:p>
        </p:txBody>
      </p:sp>
      <p:graphicFrame>
        <p:nvGraphicFramePr>
          <p:cNvPr id="5" name="Таблица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070931248"/>
              </p:ext>
            </p:extLst>
          </p:nvPr>
        </p:nvGraphicFramePr>
        <p:xfrm>
          <a:off x="395536" y="836712"/>
          <a:ext cx="2911435" cy="64807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91143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648072">
                <a:tc>
                  <a:txBody>
                    <a:bodyPr/>
                    <a:lstStyle/>
                    <a:p>
                      <a:r>
                        <a:rPr lang="ru-RU" sz="2800" baseline="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«Предэкспорт»</a:t>
                      </a:r>
                      <a:endParaRPr lang="ru-RU" sz="2800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395536" y="188640"/>
            <a:ext cx="567347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Кредитная поддержка сельскохозяйственной кооперации</a:t>
            </a:r>
            <a:endParaRPr lang="ru-RU" sz="16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95538" y="1700808"/>
            <a:ext cx="2911434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000" b="1" dirty="0" smtClean="0">
                <a:solidFill>
                  <a:srgbClr val="0072BC"/>
                </a:solidFill>
                <a:latin typeface="Arial" pitchFamily="34" charset="0"/>
                <a:cs typeface="Arial" pitchFamily="34" charset="0"/>
              </a:rPr>
              <a:t>Цель кредита – </a:t>
            </a:r>
            <a:r>
              <a:rPr lang="ru-RU" sz="1000" dirty="0" smtClean="0">
                <a:latin typeface="Arial" pitchFamily="34" charset="0"/>
                <a:cs typeface="Arial" pitchFamily="34" charset="0"/>
              </a:rPr>
              <a:t>пополнение </a:t>
            </a:r>
            <a:r>
              <a:rPr lang="ru-RU" sz="1000" dirty="0">
                <a:latin typeface="Arial" pitchFamily="34" charset="0"/>
                <a:cs typeface="Arial" pitchFamily="34" charset="0"/>
              </a:rPr>
              <a:t>оборотных средств, финансирование текущей деятельности (включая выплату заработной платы и пр. платежи, за исключением уплаты налогов и сборов) для целей производства и поставки сельскохозяйственной продукции в рамках экспортного </a:t>
            </a:r>
            <a:r>
              <a:rPr lang="ru-RU" sz="1000" dirty="0" smtClean="0">
                <a:latin typeface="Arial" pitchFamily="34" charset="0"/>
                <a:cs typeface="Arial" pitchFamily="34" charset="0"/>
              </a:rPr>
              <a:t>контракта. </a:t>
            </a:r>
            <a:endParaRPr lang="ru-RU" sz="1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95536" y="4293097"/>
            <a:ext cx="1393330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100" dirty="0" smtClean="0">
                <a:solidFill>
                  <a:srgbClr val="0072BC"/>
                </a:solidFill>
                <a:latin typeface="Arial" pitchFamily="34" charset="0"/>
                <a:cs typeface="Arial" pitchFamily="34" charset="0"/>
              </a:rPr>
              <a:t>СУММА КРЕДИТА</a:t>
            </a:r>
            <a:endParaRPr lang="ru-RU" sz="1100" dirty="0"/>
          </a:p>
        </p:txBody>
      </p:sp>
      <p:sp>
        <p:nvSpPr>
          <p:cNvPr id="9" name="TextBox 8"/>
          <p:cNvSpPr txBox="1"/>
          <p:nvPr/>
        </p:nvSpPr>
        <p:spPr>
          <a:xfrm>
            <a:off x="2361084" y="4293096"/>
            <a:ext cx="1260281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100" dirty="0" smtClean="0">
                <a:solidFill>
                  <a:srgbClr val="0072BC"/>
                </a:solidFill>
                <a:latin typeface="Arial" pitchFamily="34" charset="0"/>
                <a:cs typeface="Arial" pitchFamily="34" charset="0"/>
              </a:rPr>
              <a:t>СРОК КРЕДИТА</a:t>
            </a:r>
            <a:endParaRPr lang="ru-RU" sz="1100" dirty="0"/>
          </a:p>
        </p:txBody>
      </p:sp>
      <p:sp>
        <p:nvSpPr>
          <p:cNvPr id="10" name="TextBox 9"/>
          <p:cNvSpPr txBox="1"/>
          <p:nvPr/>
        </p:nvSpPr>
        <p:spPr>
          <a:xfrm>
            <a:off x="4305300" y="4293097"/>
            <a:ext cx="1725152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100" dirty="0" smtClean="0">
                <a:solidFill>
                  <a:srgbClr val="0072BC"/>
                </a:solidFill>
                <a:latin typeface="Arial" pitchFamily="34" charset="0"/>
                <a:cs typeface="Arial" pitchFamily="34" charset="0"/>
              </a:rPr>
              <a:t>СТАВКА ПО КРЕДИТУ*</a:t>
            </a:r>
            <a:endParaRPr lang="ru-RU" sz="1100" dirty="0"/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7182" y="4653137"/>
            <a:ext cx="603089" cy="588379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32874" y="4653137"/>
            <a:ext cx="632508" cy="603089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4663755"/>
            <a:ext cx="639863" cy="625153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1043608" y="4653137"/>
            <a:ext cx="88036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000" dirty="0" smtClean="0">
                <a:latin typeface="Arial" pitchFamily="34" charset="0"/>
                <a:cs typeface="Arial" pitchFamily="34" charset="0"/>
              </a:rPr>
              <a:t>От 3 до 500</a:t>
            </a:r>
          </a:p>
          <a:p>
            <a:r>
              <a:rPr lang="ru-RU" sz="1000" dirty="0" smtClean="0">
                <a:latin typeface="Arial" pitchFamily="34" charset="0"/>
                <a:cs typeface="Arial" pitchFamily="34" charset="0"/>
              </a:rPr>
              <a:t>млн рублей</a:t>
            </a:r>
            <a:endParaRPr lang="ru-RU" sz="1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028680" y="4653137"/>
            <a:ext cx="86594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000" dirty="0" smtClean="0">
                <a:latin typeface="Arial" pitchFamily="34" charset="0"/>
                <a:cs typeface="Arial" pitchFamily="34" charset="0"/>
              </a:rPr>
              <a:t>Не более</a:t>
            </a:r>
          </a:p>
          <a:p>
            <a:r>
              <a:rPr lang="ru-RU" sz="1000" dirty="0" smtClean="0">
                <a:latin typeface="Arial" pitchFamily="34" charset="0"/>
                <a:cs typeface="Arial" pitchFamily="34" charset="0"/>
              </a:rPr>
              <a:t>12 месяцев</a:t>
            </a:r>
            <a:endParaRPr lang="ru-RU" sz="1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4893374" y="4653137"/>
            <a:ext cx="3174267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000" dirty="0" smtClean="0">
                <a:latin typeface="Arial" pitchFamily="34" charset="0"/>
                <a:cs typeface="Arial" pitchFamily="34" charset="0"/>
              </a:rPr>
              <a:t>Для субъектов среднего бизнеса </a:t>
            </a:r>
            <a:r>
              <a:rPr lang="ru-RU" sz="1000" dirty="0">
                <a:latin typeface="Arial" pitchFamily="34" charset="0"/>
                <a:cs typeface="Arial" pitchFamily="34" charset="0"/>
              </a:rPr>
              <a:t>– </a:t>
            </a:r>
            <a:r>
              <a:rPr lang="ru-RU" sz="1000" dirty="0" smtClean="0">
                <a:latin typeface="Arial" pitchFamily="34" charset="0"/>
                <a:cs typeface="Arial" pitchFamily="34" charset="0"/>
              </a:rPr>
              <a:t>9,6% </a:t>
            </a:r>
            <a:r>
              <a:rPr lang="ru-RU" sz="1000" dirty="0">
                <a:latin typeface="Arial" pitchFamily="34" charset="0"/>
                <a:cs typeface="Arial" pitchFamily="34" charset="0"/>
              </a:rPr>
              <a:t>годовых</a:t>
            </a:r>
          </a:p>
          <a:p>
            <a:r>
              <a:rPr lang="ru-RU" sz="1000" dirty="0" smtClean="0">
                <a:latin typeface="Arial" pitchFamily="34" charset="0"/>
                <a:cs typeface="Arial" pitchFamily="34" charset="0"/>
              </a:rPr>
              <a:t>Для субъектов малого бизнеса – 10,6% годовых</a:t>
            </a:r>
          </a:p>
          <a:p>
            <a:endParaRPr lang="ru-RU" sz="1000" b="1" dirty="0">
              <a:solidFill>
                <a:srgbClr val="00B05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67085" y="830410"/>
            <a:ext cx="4721339" cy="3136554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397496" y="5445224"/>
            <a:ext cx="8090547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i="1" dirty="0" smtClean="0">
                <a:latin typeface="Arial" pitchFamily="34" charset="0"/>
                <a:cs typeface="Arial" pitchFamily="34" charset="0"/>
              </a:rPr>
              <a:t>*При </a:t>
            </a:r>
            <a:r>
              <a:rPr lang="ru-RU" sz="1000" i="1" dirty="0">
                <a:latin typeface="Arial" pitchFamily="34" charset="0"/>
                <a:cs typeface="Arial" pitchFamily="34" charset="0"/>
              </a:rPr>
              <a:t>субсидировании процентной ставки по </a:t>
            </a:r>
            <a:r>
              <a:rPr lang="ru-RU" sz="1000" i="1" dirty="0" smtClean="0">
                <a:latin typeface="Arial" pitchFamily="34" charset="0"/>
                <a:cs typeface="Arial" pitchFamily="34" charset="0"/>
              </a:rPr>
              <a:t>программам Минсельхоза РФ процентная </a:t>
            </a:r>
            <a:r>
              <a:rPr lang="ru-RU" sz="1000" i="1" dirty="0">
                <a:latin typeface="Arial" pitchFamily="34" charset="0"/>
                <a:cs typeface="Arial" pitchFamily="34" charset="0"/>
              </a:rPr>
              <a:t>ставка </a:t>
            </a:r>
            <a:r>
              <a:rPr lang="ru-RU" sz="1000" i="1" dirty="0" smtClean="0">
                <a:latin typeface="Arial" pitchFamily="34" charset="0"/>
                <a:cs typeface="Arial" pitchFamily="34" charset="0"/>
              </a:rPr>
              <a:t>составит 5% </a:t>
            </a:r>
            <a:r>
              <a:rPr lang="ru-RU" sz="1000" i="1" dirty="0">
                <a:latin typeface="Arial" pitchFamily="34" charset="0"/>
                <a:cs typeface="Arial" pitchFamily="34" charset="0"/>
              </a:rPr>
              <a:t>годовых</a:t>
            </a:r>
          </a:p>
        </p:txBody>
      </p:sp>
    </p:spTree>
    <p:extLst>
      <p:ext uri="{BB962C8B-B14F-4D97-AF65-F5344CB8AC3E}">
        <p14:creationId xmlns:p14="http://schemas.microsoft.com/office/powerpoint/2010/main" val="28207831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C3E1D0-B99E-411B-BCE4-D3E6DB7EA499}" type="slidenum">
              <a:rPr lang="ru-RU" smtClean="0"/>
              <a:pPr/>
              <a:t>8</a:t>
            </a:fld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395536" y="116632"/>
            <a:ext cx="473296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Кредитная поддержка резидентов моногородов</a:t>
            </a:r>
            <a:endParaRPr lang="ru-RU" sz="16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23528" y="3861048"/>
            <a:ext cx="1393330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100" dirty="0" smtClean="0">
                <a:solidFill>
                  <a:srgbClr val="0072BC"/>
                </a:solidFill>
                <a:latin typeface="Arial" pitchFamily="34" charset="0"/>
                <a:cs typeface="Arial" pitchFamily="34" charset="0"/>
              </a:rPr>
              <a:t>СУММА КРЕДИТА</a:t>
            </a:r>
            <a:endParaRPr lang="ru-RU" sz="1100" dirty="0"/>
          </a:p>
        </p:txBody>
      </p:sp>
      <p:sp>
        <p:nvSpPr>
          <p:cNvPr id="9" name="TextBox 8"/>
          <p:cNvSpPr txBox="1"/>
          <p:nvPr/>
        </p:nvSpPr>
        <p:spPr>
          <a:xfrm>
            <a:off x="323528" y="5601433"/>
            <a:ext cx="1260281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100" dirty="0" smtClean="0">
                <a:solidFill>
                  <a:srgbClr val="0072BC"/>
                </a:solidFill>
                <a:latin typeface="Arial" pitchFamily="34" charset="0"/>
                <a:cs typeface="Arial" pitchFamily="34" charset="0"/>
              </a:rPr>
              <a:t>СРОК КРЕДИТА</a:t>
            </a:r>
            <a:endParaRPr lang="ru-RU" sz="1100" dirty="0"/>
          </a:p>
        </p:txBody>
      </p:sp>
      <p:sp>
        <p:nvSpPr>
          <p:cNvPr id="10" name="TextBox 9"/>
          <p:cNvSpPr txBox="1"/>
          <p:nvPr/>
        </p:nvSpPr>
        <p:spPr>
          <a:xfrm>
            <a:off x="4192282" y="3861048"/>
            <a:ext cx="1670650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100" dirty="0" smtClean="0">
                <a:solidFill>
                  <a:srgbClr val="0072BC"/>
                </a:solidFill>
                <a:latin typeface="Arial" pitchFamily="34" charset="0"/>
                <a:cs typeface="Arial" pitchFamily="34" charset="0"/>
              </a:rPr>
              <a:t>СТАВКА ПО КРЕДИТУ</a:t>
            </a:r>
            <a:endParaRPr lang="ru-RU" sz="1100" dirty="0"/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626" y="5961474"/>
            <a:ext cx="603089" cy="588379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06288" y="4194666"/>
            <a:ext cx="632508" cy="603089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4231706"/>
            <a:ext cx="639863" cy="625153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971600" y="4221088"/>
            <a:ext cx="3024336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dirty="0">
                <a:latin typeface="Arial" pitchFamily="34" charset="0"/>
                <a:cs typeface="Arial" pitchFamily="34" charset="0"/>
              </a:rPr>
              <a:t>1) </a:t>
            </a:r>
            <a:r>
              <a:rPr lang="ru-RU" sz="1000" i="1" dirty="0">
                <a:latin typeface="Arial" pitchFamily="34" charset="0"/>
                <a:cs typeface="Arial" pitchFamily="34" charset="0"/>
              </a:rPr>
              <a:t>При кредитовании на оборотные цели:</a:t>
            </a:r>
            <a:endParaRPr lang="ru-RU" sz="1000" dirty="0">
              <a:latin typeface="Arial" pitchFamily="34" charset="0"/>
              <a:cs typeface="Arial" pitchFamily="34" charset="0"/>
            </a:endParaRPr>
          </a:p>
          <a:p>
            <a:r>
              <a:rPr lang="ru-RU" sz="1000" b="1" dirty="0">
                <a:latin typeface="Arial" pitchFamily="34" charset="0"/>
                <a:cs typeface="Arial" pitchFamily="34" charset="0"/>
              </a:rPr>
              <a:t>от 3 млн. руб. до 100 млн. руб.</a:t>
            </a:r>
            <a:r>
              <a:rPr lang="ru-RU" sz="1000" dirty="0">
                <a:latin typeface="Arial" pitchFamily="34" charset="0"/>
                <a:cs typeface="Arial" pitchFamily="34" charset="0"/>
              </a:rPr>
              <a:t> (включительно) </a:t>
            </a:r>
          </a:p>
          <a:p>
            <a:r>
              <a:rPr lang="ru-RU" sz="1000" dirty="0">
                <a:latin typeface="Arial" pitchFamily="34" charset="0"/>
                <a:cs typeface="Arial" pitchFamily="34" charset="0"/>
              </a:rPr>
              <a:t>2) </a:t>
            </a:r>
            <a:r>
              <a:rPr lang="ru-RU" sz="1000" i="1" dirty="0">
                <a:latin typeface="Arial" pitchFamily="34" charset="0"/>
                <a:cs typeface="Arial" pitchFamily="34" charset="0"/>
              </a:rPr>
              <a:t>При кредитовании на инвестиционные цели:</a:t>
            </a:r>
            <a:endParaRPr lang="ru-RU" sz="1000" dirty="0">
              <a:latin typeface="Arial" pitchFamily="34" charset="0"/>
              <a:cs typeface="Arial" pitchFamily="34" charset="0"/>
            </a:endParaRPr>
          </a:p>
          <a:p>
            <a:r>
              <a:rPr lang="ru-RU" sz="1000" b="1" dirty="0">
                <a:latin typeface="Arial" pitchFamily="34" charset="0"/>
                <a:cs typeface="Arial" pitchFamily="34" charset="0"/>
              </a:rPr>
              <a:t>от 3 млн. руб. до 250 млн. руб.</a:t>
            </a:r>
            <a:r>
              <a:rPr lang="ru-RU" sz="1000" dirty="0">
                <a:latin typeface="Arial" pitchFamily="34" charset="0"/>
                <a:cs typeface="Arial" pitchFamily="34" charset="0"/>
              </a:rPr>
              <a:t> (включительно)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91124" y="5961474"/>
            <a:ext cx="458898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dirty="0">
                <a:latin typeface="Arial" pitchFamily="34" charset="0"/>
                <a:cs typeface="Arial" pitchFamily="34" charset="0"/>
              </a:rPr>
              <a:t>1) </a:t>
            </a:r>
            <a:r>
              <a:rPr lang="ru-RU" sz="1000" i="1" dirty="0">
                <a:latin typeface="Arial" pitchFamily="34" charset="0"/>
                <a:cs typeface="Arial" pitchFamily="34" charset="0"/>
              </a:rPr>
              <a:t>При кредитовании на оборотные цели:</a:t>
            </a:r>
            <a:endParaRPr lang="ru-RU" sz="1000" dirty="0">
              <a:latin typeface="Arial" pitchFamily="34" charset="0"/>
              <a:cs typeface="Arial" pitchFamily="34" charset="0"/>
            </a:endParaRPr>
          </a:p>
          <a:p>
            <a:r>
              <a:rPr lang="ru-RU" sz="1000" b="1" dirty="0">
                <a:latin typeface="Arial" pitchFamily="34" charset="0"/>
                <a:cs typeface="Arial" pitchFamily="34" charset="0"/>
              </a:rPr>
              <a:t>не более 36 месяцев</a:t>
            </a:r>
            <a:r>
              <a:rPr lang="ru-RU" sz="1000" dirty="0">
                <a:latin typeface="Arial" pitchFamily="34" charset="0"/>
                <a:cs typeface="Arial" pitchFamily="34" charset="0"/>
              </a:rPr>
              <a:t> с даты заключения кредитного договора.</a:t>
            </a:r>
          </a:p>
          <a:p>
            <a:r>
              <a:rPr lang="ru-RU" sz="1000" dirty="0">
                <a:latin typeface="Arial" pitchFamily="34" charset="0"/>
                <a:cs typeface="Arial" pitchFamily="34" charset="0"/>
              </a:rPr>
              <a:t>2) </a:t>
            </a:r>
            <a:r>
              <a:rPr lang="ru-RU" sz="1000" i="1" dirty="0">
                <a:latin typeface="Arial" pitchFamily="34" charset="0"/>
                <a:cs typeface="Arial" pitchFamily="34" charset="0"/>
              </a:rPr>
              <a:t>При кредитовании на инвестиционные цели:</a:t>
            </a:r>
            <a:endParaRPr lang="ru-RU" sz="1000" dirty="0">
              <a:latin typeface="Arial" pitchFamily="34" charset="0"/>
              <a:cs typeface="Arial" pitchFamily="34" charset="0"/>
            </a:endParaRPr>
          </a:p>
          <a:p>
            <a:r>
              <a:rPr lang="ru-RU" sz="1000" b="1" dirty="0">
                <a:latin typeface="Arial" pitchFamily="34" charset="0"/>
                <a:cs typeface="Arial" pitchFamily="34" charset="0"/>
              </a:rPr>
              <a:t>не более 84 месяца</a:t>
            </a:r>
            <a:r>
              <a:rPr lang="ru-RU" sz="1000" dirty="0">
                <a:latin typeface="Arial" pitchFamily="34" charset="0"/>
                <a:cs typeface="Arial" pitchFamily="34" charset="0"/>
              </a:rPr>
              <a:t> с даты заключения кредитного договора.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4606033" y="4212540"/>
            <a:ext cx="3206327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000" i="1" dirty="0">
                <a:latin typeface="Arial" pitchFamily="34" charset="0"/>
                <a:cs typeface="Arial" pitchFamily="34" charset="0"/>
              </a:rPr>
              <a:t>При кредитовании на оборотные цели:</a:t>
            </a:r>
          </a:p>
          <a:p>
            <a:r>
              <a:rPr lang="ru-RU" sz="1000" dirty="0">
                <a:latin typeface="Arial" pitchFamily="34" charset="0"/>
                <a:cs typeface="Arial" pitchFamily="34" charset="0"/>
              </a:rPr>
              <a:t>для субъектов малого бизнеса – 10,6% годовых;</a:t>
            </a:r>
          </a:p>
          <a:p>
            <a:r>
              <a:rPr lang="ru-RU" sz="1000" dirty="0">
                <a:latin typeface="Arial" pitchFamily="34" charset="0"/>
                <a:cs typeface="Arial" pitchFamily="34" charset="0"/>
              </a:rPr>
              <a:t>- для субъектов среднего бизнеса – 9,6% годовых.</a:t>
            </a:r>
          </a:p>
          <a:p>
            <a:r>
              <a:rPr lang="ru-RU" sz="1000" i="1" dirty="0">
                <a:latin typeface="Arial" pitchFamily="34" charset="0"/>
                <a:cs typeface="Arial" pitchFamily="34" charset="0"/>
              </a:rPr>
              <a:t> При кредитовании на инвестиционные цели</a:t>
            </a:r>
            <a:r>
              <a:rPr lang="ru-RU" sz="1000" dirty="0">
                <a:latin typeface="Arial" pitchFamily="34" charset="0"/>
                <a:cs typeface="Arial" pitchFamily="34" charset="0"/>
              </a:rPr>
              <a:t>:</a:t>
            </a:r>
          </a:p>
          <a:p>
            <a:r>
              <a:rPr lang="ru-RU" sz="1000" dirty="0">
                <a:latin typeface="Arial" pitchFamily="34" charset="0"/>
                <a:cs typeface="Arial" pitchFamily="34" charset="0"/>
              </a:rPr>
              <a:t>- для субъектов малого бизнеса – 9,9% годовых;</a:t>
            </a:r>
          </a:p>
          <a:p>
            <a:r>
              <a:rPr lang="ru-RU" sz="1000" dirty="0">
                <a:latin typeface="Arial" pitchFamily="34" charset="0"/>
                <a:cs typeface="Arial" pitchFamily="34" charset="0"/>
              </a:rPr>
              <a:t>- для субъектов среднего бизнеса – 8,9% годовых.</a:t>
            </a:r>
            <a:endParaRPr lang="ru-RU" sz="1000" b="1" dirty="0">
              <a:solidFill>
                <a:srgbClr val="00B05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89" t="6251" r="9738" b="-4077"/>
          <a:stretch/>
        </p:blipFill>
        <p:spPr>
          <a:xfrm>
            <a:off x="-17462" y="684000"/>
            <a:ext cx="3708000" cy="3240000"/>
          </a:xfrm>
          <a:prstGeom prst="rect">
            <a:avLst/>
          </a:prstGeom>
        </p:spPr>
      </p:pic>
      <p:graphicFrame>
        <p:nvGraphicFramePr>
          <p:cNvPr id="5" name="Таблица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82667335"/>
              </p:ext>
            </p:extLst>
          </p:nvPr>
        </p:nvGraphicFramePr>
        <p:xfrm>
          <a:off x="3688040" y="908720"/>
          <a:ext cx="4767059" cy="64807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76705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648072">
                <a:tc>
                  <a:txBody>
                    <a:bodyPr/>
                    <a:lstStyle/>
                    <a:p>
                      <a:r>
                        <a:rPr lang="ru-RU" sz="2800" baseline="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«Развитие моногородов»</a:t>
                      </a:r>
                      <a:endParaRPr lang="ru-RU" sz="2800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3670944" y="1817529"/>
            <a:ext cx="4910262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000" b="1" dirty="0" smtClean="0">
                <a:solidFill>
                  <a:srgbClr val="0072BC"/>
                </a:solidFill>
                <a:latin typeface="Arial" pitchFamily="34" charset="0"/>
                <a:cs typeface="Arial" pitchFamily="34" charset="0"/>
              </a:rPr>
              <a:t>Цель кредита – </a:t>
            </a:r>
            <a:r>
              <a:rPr lang="en-US" sz="1000" b="1" dirty="0" smtClean="0">
                <a:solidFill>
                  <a:srgbClr val="0072B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000" dirty="0" smtClean="0">
                <a:latin typeface="Arial" pitchFamily="34" charset="0"/>
                <a:cs typeface="Arial" pitchFamily="34" charset="0"/>
              </a:rPr>
              <a:t>на </a:t>
            </a:r>
            <a:r>
              <a:rPr lang="ru-RU" sz="1000" dirty="0">
                <a:latin typeface="Arial" pitchFamily="34" charset="0"/>
                <a:cs typeface="Arial" pitchFamily="34" charset="0"/>
              </a:rPr>
              <a:t>организацию и (или) развитие бизнеса на территории моногородов, в том числе на:</a:t>
            </a:r>
          </a:p>
          <a:p>
            <a:pPr marL="228600" indent="-228600" algn="just">
              <a:buAutoNum type="arabicParenR"/>
            </a:pPr>
            <a:r>
              <a:rPr lang="ru-RU" sz="1000" b="1" dirty="0" smtClean="0">
                <a:latin typeface="Arial" pitchFamily="34" charset="0"/>
                <a:cs typeface="Arial" pitchFamily="34" charset="0"/>
              </a:rPr>
              <a:t>пополнение </a:t>
            </a:r>
            <a:r>
              <a:rPr lang="ru-RU" sz="1000" b="1" dirty="0">
                <a:latin typeface="Arial" pitchFamily="34" charset="0"/>
                <a:cs typeface="Arial" pitchFamily="34" charset="0"/>
              </a:rPr>
              <a:t>оборотных средств, финансирование текущей </a:t>
            </a:r>
            <a:r>
              <a:rPr lang="ru-RU" sz="1000" b="1" dirty="0" smtClean="0">
                <a:latin typeface="Arial" pitchFamily="34" charset="0"/>
                <a:cs typeface="Arial" pitchFamily="34" charset="0"/>
              </a:rPr>
              <a:t>деятельности</a:t>
            </a:r>
            <a:r>
              <a:rPr lang="en-US" sz="1000" b="1" dirty="0">
                <a:latin typeface="Arial" pitchFamily="34" charset="0"/>
                <a:cs typeface="Arial" pitchFamily="34" charset="0"/>
              </a:rPr>
              <a:t>.</a:t>
            </a:r>
            <a:r>
              <a:rPr lang="ru-RU" sz="1000" dirty="0" smtClean="0">
                <a:latin typeface="Arial" pitchFamily="34" charset="0"/>
                <a:cs typeface="Arial" pitchFamily="34" charset="0"/>
              </a:rPr>
              <a:t> </a:t>
            </a:r>
            <a:endParaRPr lang="en-US" sz="1000" dirty="0" smtClean="0">
              <a:latin typeface="Arial" pitchFamily="34" charset="0"/>
              <a:cs typeface="Arial" pitchFamily="34" charset="0"/>
            </a:endParaRPr>
          </a:p>
          <a:p>
            <a:pPr marL="228600" indent="-228600" algn="just">
              <a:buAutoNum type="arabicParenR"/>
            </a:pPr>
            <a:r>
              <a:rPr lang="ru-RU" sz="1000" b="1" dirty="0" smtClean="0">
                <a:latin typeface="Arial" pitchFamily="34" charset="0"/>
                <a:cs typeface="Arial" pitchFamily="34" charset="0"/>
              </a:rPr>
              <a:t>финансирование инвестиций:</a:t>
            </a:r>
            <a:r>
              <a:rPr lang="en-US" sz="10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1000" dirty="0" smtClean="0">
                <a:latin typeface="Arial" pitchFamily="34" charset="0"/>
                <a:cs typeface="Arial" pitchFamily="34" charset="0"/>
              </a:rPr>
              <a:t>приобретение</a:t>
            </a:r>
            <a:r>
              <a:rPr lang="ru-RU" sz="1000" dirty="0">
                <a:latin typeface="Arial" pitchFamily="34" charset="0"/>
                <a:cs typeface="Arial" pitchFamily="34" charset="0"/>
              </a:rPr>
              <a:t>, реконструкция, модернизация, ремонт основных </a:t>
            </a:r>
            <a:r>
              <a:rPr lang="ru-RU" sz="1000" dirty="0" smtClean="0">
                <a:latin typeface="Arial" pitchFamily="34" charset="0"/>
                <a:cs typeface="Arial" pitchFamily="34" charset="0"/>
              </a:rPr>
              <a:t>средств</a:t>
            </a:r>
            <a:r>
              <a:rPr lang="en-US" sz="1000" dirty="0">
                <a:latin typeface="Arial" pitchFamily="34" charset="0"/>
                <a:cs typeface="Arial" pitchFamily="34" charset="0"/>
              </a:rPr>
              <a:t>.</a:t>
            </a:r>
            <a:endParaRPr lang="ru-RU" sz="1000" dirty="0"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ru-RU" sz="1000" dirty="0" smtClean="0">
                <a:latin typeface="Arial" pitchFamily="34" charset="0"/>
                <a:cs typeface="Arial" pitchFamily="34" charset="0"/>
              </a:rPr>
              <a:t> </a:t>
            </a:r>
            <a:endParaRPr lang="ru-RU" sz="10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88450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Box 17"/>
          <p:cNvSpPr txBox="1"/>
          <p:nvPr/>
        </p:nvSpPr>
        <p:spPr>
          <a:xfrm>
            <a:off x="485894" y="4885652"/>
            <a:ext cx="401409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dirty="0">
                <a:latin typeface="Arial" pitchFamily="34" charset="0"/>
                <a:cs typeface="Arial" pitchFamily="34" charset="0"/>
              </a:rPr>
              <a:t>обучения по программам тренингов для субъектов МСП </a:t>
            </a:r>
            <a:r>
              <a:rPr lang="ru-RU" sz="1000" dirty="0" smtClean="0">
                <a:latin typeface="Arial" pitchFamily="34" charset="0"/>
                <a:cs typeface="Arial" pitchFamily="34" charset="0"/>
              </a:rPr>
              <a:t>АО </a:t>
            </a:r>
            <a:r>
              <a:rPr lang="ru-RU" sz="1000" dirty="0">
                <a:latin typeface="Arial" pitchFamily="34" charset="0"/>
                <a:cs typeface="Arial" pitchFamily="34" charset="0"/>
              </a:rPr>
              <a:t>«Корпорация «МСП», в том числе «Мама </a:t>
            </a:r>
            <a:r>
              <a:rPr lang="ru-RU" sz="1000" dirty="0" smtClean="0">
                <a:latin typeface="Arial" pitchFamily="34" charset="0"/>
                <a:cs typeface="Arial" pitchFamily="34" charset="0"/>
              </a:rPr>
              <a:t>– предприниматель»</a:t>
            </a:r>
            <a:endParaRPr lang="ru-RU" sz="1000" dirty="0"/>
          </a:p>
        </p:txBody>
      </p:sp>
      <p:pic>
        <p:nvPicPr>
          <p:cNvPr id="32" name="Рисунок 3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01593" y="4910670"/>
            <a:ext cx="270407" cy="481196"/>
          </a:xfrm>
          <a:prstGeom prst="rect">
            <a:avLst/>
          </a:prstGeom>
        </p:spPr>
      </p:pic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C3E1D0-B99E-411B-BCE4-D3E6DB7EA499}" type="slidenum">
              <a:rPr lang="ru-RU" smtClean="0"/>
              <a:pPr/>
              <a:t>9</a:t>
            </a:fld>
            <a:endParaRPr lang="ru-RU" dirty="0"/>
          </a:p>
        </p:txBody>
      </p:sp>
      <p:graphicFrame>
        <p:nvGraphicFramePr>
          <p:cNvPr id="5" name="Таблица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515917885"/>
              </p:ext>
            </p:extLst>
          </p:nvPr>
        </p:nvGraphicFramePr>
        <p:xfrm>
          <a:off x="395536" y="476673"/>
          <a:ext cx="7488832" cy="64807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748883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648072">
                <a:tc>
                  <a:txBody>
                    <a:bodyPr/>
                    <a:lstStyle/>
                    <a:p>
                      <a:r>
                        <a:rPr lang="ru-RU" sz="2800" baseline="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«Экспресс на текущие цели»</a:t>
                      </a:r>
                      <a:endParaRPr lang="ru-RU" sz="2800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395536" y="44624"/>
            <a:ext cx="292176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Уникальные продукты Банка</a:t>
            </a:r>
            <a:endParaRPr lang="ru-RU" sz="16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23528" y="2060848"/>
            <a:ext cx="363654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b="1" dirty="0">
                <a:solidFill>
                  <a:srgbClr val="0072BC"/>
                </a:solidFill>
                <a:latin typeface="Arial" pitchFamily="34" charset="0"/>
                <a:cs typeface="Arial" pitchFamily="34" charset="0"/>
              </a:rPr>
              <a:t>Цель кредита </a:t>
            </a:r>
            <a:r>
              <a:rPr lang="ru-RU" sz="1000" dirty="0" smtClean="0">
                <a:latin typeface="Arial" pitchFamily="34" charset="0"/>
                <a:cs typeface="Arial" pitchFamily="34" charset="0"/>
              </a:rPr>
              <a:t>– </a:t>
            </a:r>
            <a:r>
              <a:rPr lang="ru-RU" sz="1000" dirty="0">
                <a:latin typeface="Arial" pitchFamily="34" charset="0"/>
                <a:cs typeface="Arial" pitchFamily="34" charset="0"/>
              </a:rPr>
              <a:t>пополнение оборотных средств, финансирование текущей </a:t>
            </a:r>
            <a:r>
              <a:rPr lang="ru-RU" sz="1000" dirty="0" smtClean="0">
                <a:latin typeface="Arial" pitchFamily="34" charset="0"/>
                <a:cs typeface="Arial" pitchFamily="34" charset="0"/>
              </a:rPr>
              <a:t>деятельности (включая выплату </a:t>
            </a:r>
            <a:r>
              <a:rPr lang="ru-RU" sz="1000" dirty="0">
                <a:latin typeface="Arial" pitchFamily="34" charset="0"/>
                <a:cs typeface="Arial" pitchFamily="34" charset="0"/>
              </a:rPr>
              <a:t>заработной </a:t>
            </a:r>
            <a:r>
              <a:rPr lang="ru-RU" sz="1000" dirty="0" smtClean="0">
                <a:latin typeface="Arial" pitchFamily="34" charset="0"/>
                <a:cs typeface="Arial" pitchFamily="34" charset="0"/>
              </a:rPr>
              <a:t>платы </a:t>
            </a:r>
            <a:r>
              <a:rPr lang="ru-RU" sz="1000" dirty="0">
                <a:latin typeface="Arial" pitchFamily="34" charset="0"/>
                <a:cs typeface="Arial" pitchFamily="34" charset="0"/>
              </a:rPr>
              <a:t>и другие платежи</a:t>
            </a:r>
            <a:r>
              <a:rPr lang="ru-RU" sz="1000" dirty="0" smtClean="0">
                <a:latin typeface="Arial" pitchFamily="34" charset="0"/>
                <a:cs typeface="Arial" pitchFamily="34" charset="0"/>
              </a:rPr>
              <a:t>, за исключением уплаты налогов и сборов).</a:t>
            </a:r>
            <a:endParaRPr lang="ru-RU" sz="1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48546" y="5385517"/>
            <a:ext cx="1393330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100" dirty="0" smtClean="0">
                <a:solidFill>
                  <a:srgbClr val="0072BC"/>
                </a:solidFill>
                <a:latin typeface="Arial" pitchFamily="34" charset="0"/>
                <a:cs typeface="Arial" pitchFamily="34" charset="0"/>
              </a:rPr>
              <a:t>СУММА КРЕДИТА</a:t>
            </a:r>
            <a:endParaRPr lang="ru-RU" sz="1100" dirty="0"/>
          </a:p>
        </p:txBody>
      </p:sp>
      <p:sp>
        <p:nvSpPr>
          <p:cNvPr id="9" name="TextBox 8"/>
          <p:cNvSpPr txBox="1"/>
          <p:nvPr/>
        </p:nvSpPr>
        <p:spPr>
          <a:xfrm>
            <a:off x="2724810" y="5385516"/>
            <a:ext cx="1260281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100" dirty="0" smtClean="0">
                <a:solidFill>
                  <a:srgbClr val="0072BC"/>
                </a:solidFill>
                <a:latin typeface="Arial" pitchFamily="34" charset="0"/>
                <a:cs typeface="Arial" pitchFamily="34" charset="0"/>
              </a:rPr>
              <a:t>СРОК КРЕДИТА</a:t>
            </a:r>
            <a:endParaRPr lang="ru-RU" sz="1100" dirty="0"/>
          </a:p>
        </p:txBody>
      </p:sp>
      <p:sp>
        <p:nvSpPr>
          <p:cNvPr id="10" name="TextBox 9"/>
          <p:cNvSpPr txBox="1"/>
          <p:nvPr/>
        </p:nvSpPr>
        <p:spPr>
          <a:xfrm>
            <a:off x="4885050" y="5385517"/>
            <a:ext cx="1670650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100" dirty="0" smtClean="0">
                <a:solidFill>
                  <a:srgbClr val="0072BC"/>
                </a:solidFill>
                <a:latin typeface="Arial" pitchFamily="34" charset="0"/>
                <a:cs typeface="Arial" pitchFamily="34" charset="0"/>
              </a:rPr>
              <a:t>СТАВКА ПО КРЕДИТУ</a:t>
            </a:r>
            <a:endParaRPr lang="ru-RU" sz="1100" dirty="0"/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00908" y="5745557"/>
            <a:ext cx="603089" cy="588379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2624" y="5745557"/>
            <a:ext cx="632508" cy="603089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8546" y="5756175"/>
            <a:ext cx="639863" cy="625153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996618" y="5745557"/>
            <a:ext cx="88036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000" dirty="0" smtClean="0">
                <a:latin typeface="Arial" pitchFamily="34" charset="0"/>
                <a:cs typeface="Arial" pitchFamily="34" charset="0"/>
              </a:rPr>
              <a:t>От 1 до 5</a:t>
            </a:r>
          </a:p>
          <a:p>
            <a:r>
              <a:rPr lang="ru-RU" sz="1000" dirty="0" smtClean="0">
                <a:latin typeface="Arial" pitchFamily="34" charset="0"/>
                <a:cs typeface="Arial" pitchFamily="34" charset="0"/>
              </a:rPr>
              <a:t>млн рублей</a:t>
            </a:r>
            <a:endParaRPr lang="ru-RU" sz="1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392406" y="5745557"/>
            <a:ext cx="90120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000" dirty="0" smtClean="0">
                <a:latin typeface="Arial" pitchFamily="34" charset="0"/>
                <a:cs typeface="Arial" pitchFamily="34" charset="0"/>
              </a:rPr>
              <a:t>Не более</a:t>
            </a:r>
          </a:p>
          <a:p>
            <a:r>
              <a:rPr lang="ru-RU" sz="1000" dirty="0" smtClean="0">
                <a:latin typeface="Arial" pitchFamily="34" charset="0"/>
                <a:cs typeface="Arial" pitchFamily="34" charset="0"/>
              </a:rPr>
              <a:t>12  месяцев</a:t>
            </a:r>
            <a:endParaRPr lang="ru-RU" sz="1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5473124" y="5745557"/>
            <a:ext cx="126348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000" dirty="0" smtClean="0">
                <a:latin typeface="Arial" pitchFamily="34" charset="0"/>
                <a:cs typeface="Arial" pitchFamily="34" charset="0"/>
              </a:rPr>
              <a:t>От 10,1% </a:t>
            </a:r>
            <a:r>
              <a:rPr lang="ru-RU" sz="1000" dirty="0">
                <a:latin typeface="Arial" pitchFamily="34" charset="0"/>
                <a:cs typeface="Arial" pitchFamily="34" charset="0"/>
              </a:rPr>
              <a:t>годовых</a:t>
            </a:r>
          </a:p>
          <a:p>
            <a:endParaRPr lang="ru-RU" sz="1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23528" y="1296923"/>
            <a:ext cx="3854469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100" b="1" i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Специальный </a:t>
            </a:r>
            <a:r>
              <a:rPr lang="ru-RU" sz="1100" b="1" i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сегмент в рамках продукта</a:t>
            </a:r>
            <a:r>
              <a:rPr lang="en-US" sz="1100" b="1" i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100" b="1" i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«Женское предпринимательство</a:t>
            </a:r>
            <a:r>
              <a:rPr lang="ru-RU" sz="1100" b="1" i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»</a:t>
            </a:r>
            <a:endParaRPr lang="ru-RU" sz="1100" b="1" dirty="0" smtClean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endParaRPr lang="ru-RU" sz="1100" b="1" dirty="0" smtClean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30" name="Рисунок 2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137" y="4869160"/>
            <a:ext cx="270407" cy="481196"/>
          </a:xfrm>
          <a:prstGeom prst="rect">
            <a:avLst/>
          </a:prstGeom>
        </p:spPr>
      </p:pic>
      <p:sp>
        <p:nvSpPr>
          <p:cNvPr id="49" name="TextBox 48"/>
          <p:cNvSpPr txBox="1"/>
          <p:nvPr/>
        </p:nvSpPr>
        <p:spPr>
          <a:xfrm>
            <a:off x="5364088" y="4885652"/>
            <a:ext cx="208823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dirty="0" smtClean="0">
                <a:latin typeface="Arial" pitchFamily="34" charset="0"/>
                <a:cs typeface="Arial" pitchFamily="34" charset="0"/>
              </a:rPr>
              <a:t>консультационной поддержки через Бизнес-навигатор МСП</a:t>
            </a:r>
            <a:endParaRPr lang="ru-RU" sz="1000" dirty="0"/>
          </a:p>
        </p:txBody>
      </p:sp>
      <p:pic>
        <p:nvPicPr>
          <p:cNvPr id="50" name="Рисунок 4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53921" y="4892020"/>
            <a:ext cx="270407" cy="481196"/>
          </a:xfrm>
          <a:prstGeom prst="rect">
            <a:avLst/>
          </a:prstGeom>
        </p:spPr>
      </p:pic>
      <p:pic>
        <p:nvPicPr>
          <p:cNvPr id="51" name="Рисунок 5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27351" y="4886446"/>
            <a:ext cx="255405" cy="481196"/>
          </a:xfrm>
          <a:prstGeom prst="rect">
            <a:avLst/>
          </a:prstGeom>
        </p:spPr>
      </p:pic>
      <p:sp>
        <p:nvSpPr>
          <p:cNvPr id="52" name="TextBox 51"/>
          <p:cNvSpPr txBox="1"/>
          <p:nvPr/>
        </p:nvSpPr>
        <p:spPr>
          <a:xfrm>
            <a:off x="4610422" y="4944303"/>
            <a:ext cx="404278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000" i="1" dirty="0" smtClean="0">
                <a:latin typeface="Arial" pitchFamily="34" charset="0"/>
                <a:cs typeface="Arial" pitchFamily="34" charset="0"/>
              </a:rPr>
              <a:t>или</a:t>
            </a:r>
            <a:endParaRPr lang="ru-RU" sz="1000" i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34" name="Рисунок 3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9912" y="1357745"/>
            <a:ext cx="4144571" cy="2791335"/>
          </a:xfrm>
          <a:prstGeom prst="rect">
            <a:avLst/>
          </a:prstGeom>
        </p:spPr>
      </p:pic>
      <p:sp>
        <p:nvSpPr>
          <p:cNvPr id="35" name="TextBox 34"/>
          <p:cNvSpPr txBox="1"/>
          <p:nvPr/>
        </p:nvSpPr>
        <p:spPr>
          <a:xfrm>
            <a:off x="323528" y="4469050"/>
            <a:ext cx="738375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000" b="1" dirty="0" smtClean="0">
                <a:latin typeface="Arial" pitchFamily="34" charset="0"/>
                <a:cs typeface="Arial" pitchFamily="34" charset="0"/>
              </a:rPr>
              <a:t>Для юридических лиц </a:t>
            </a:r>
            <a:r>
              <a:rPr lang="ru-RU" sz="1000" b="1" dirty="0">
                <a:latin typeface="Arial" pitchFamily="34" charset="0"/>
                <a:cs typeface="Arial" pitchFamily="34" charset="0"/>
              </a:rPr>
              <a:t>и ИП, </a:t>
            </a:r>
            <a:r>
              <a:rPr lang="ru-RU" sz="1000" b="1" dirty="0" smtClean="0">
                <a:latin typeface="Arial" pitchFamily="34" charset="0"/>
                <a:cs typeface="Arial" pitchFamily="34" charset="0"/>
              </a:rPr>
              <a:t>получивших </a:t>
            </a:r>
            <a:r>
              <a:rPr lang="ru-RU" sz="1000" b="1" dirty="0">
                <a:latin typeface="Arial" pitchFamily="34" charset="0"/>
                <a:cs typeface="Arial" pitchFamily="34" charset="0"/>
              </a:rPr>
              <a:t>нефинансовую поддержку со стороны АО «Корпорация «МСП» в виде:</a:t>
            </a:r>
          </a:p>
          <a:p>
            <a:endParaRPr lang="ru-RU" sz="1000" b="1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937301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Специальное оформление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3774</TotalTime>
  <Words>1434</Words>
  <Application>Microsoft Office PowerPoint</Application>
  <PresentationFormat>Экран (4:3)</PresentationFormat>
  <Paragraphs>233</Paragraphs>
  <Slides>14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8" baseType="lpstr">
      <vt:lpstr>Arial</vt:lpstr>
      <vt:lpstr>Calibri</vt:lpstr>
      <vt:lpstr>Wingdings</vt:lpstr>
      <vt:lpstr>Специальное оформление</vt:lpstr>
      <vt:lpstr>Инструменты поддержки малого и среднего предпринимательства</vt:lpstr>
      <vt:lpstr>О Банке</vt:lpstr>
      <vt:lpstr>Продукты Банка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Благодарим за внимание!  Акционерное общество «Российский Банк  поддержки малого и среднего  предпринимательства» (АО «МСП Банк»)  115035, Россия, г. Москва,  ул. Садовническая, дом 79   8 800 30 20 100  info@mspbank.ru  www.mspbank.ru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Bigcomp</dc:creator>
  <cp:lastModifiedBy>Акалович Ростислав Игоревич</cp:lastModifiedBy>
  <cp:revision>115</cp:revision>
  <cp:lastPrinted>2017-11-27T08:27:26Z</cp:lastPrinted>
  <dcterms:created xsi:type="dcterms:W3CDTF">2017-08-03T13:00:25Z</dcterms:created>
  <dcterms:modified xsi:type="dcterms:W3CDTF">2018-04-03T14:12:39Z</dcterms:modified>
</cp:coreProperties>
</file>